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Lst>
  <p:notesMasterIdLst>
    <p:notesMasterId r:id="rId27"/>
  </p:notesMasterIdLst>
  <p:sldIdLst>
    <p:sldId id="543" r:id="rId3"/>
    <p:sldId id="534" r:id="rId4"/>
    <p:sldId id="537" r:id="rId5"/>
    <p:sldId id="540" r:id="rId6"/>
    <p:sldId id="485" r:id="rId7"/>
    <p:sldId id="510" r:id="rId8"/>
    <p:sldId id="536" r:id="rId9"/>
    <p:sldId id="538" r:id="rId10"/>
    <p:sldId id="539" r:id="rId11"/>
    <p:sldId id="509" r:id="rId12"/>
    <p:sldId id="512" r:id="rId13"/>
    <p:sldId id="541" r:id="rId14"/>
    <p:sldId id="256" r:id="rId15"/>
    <p:sldId id="257" r:id="rId16"/>
    <p:sldId id="262" r:id="rId17"/>
    <p:sldId id="259" r:id="rId18"/>
    <p:sldId id="258" r:id="rId19"/>
    <p:sldId id="260" r:id="rId20"/>
    <p:sldId id="261" r:id="rId21"/>
    <p:sldId id="263" r:id="rId22"/>
    <p:sldId id="542" r:id="rId23"/>
    <p:sldId id="264" r:id="rId24"/>
    <p:sldId id="265" r:id="rId25"/>
    <p:sldId id="266"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8" d="100"/>
          <a:sy n="108" d="100"/>
        </p:scale>
        <p:origin x="942" y="-1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A4097-028F-4C0E-AA79-D09CD4FC8FA6}"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28882908-983B-4A31-9473-9A917456AA58}">
      <dgm:prSet custT="1"/>
      <dgm:spPr/>
      <dgm:t>
        <a:bodyPr/>
        <a:lstStyle/>
        <a:p>
          <a:pPr>
            <a:defRPr cap="all"/>
          </a:pPr>
          <a:r>
            <a:rPr lang="en-US" sz="2000" b="1" dirty="0"/>
            <a:t>Coordination and collaboration are  essential for access to Mobility</a:t>
          </a:r>
        </a:p>
      </dgm:t>
    </dgm:pt>
    <dgm:pt modelId="{E2B10AAB-40FC-4207-A7E4-5DA35D37434C}" type="parTrans" cxnId="{26AF7126-DDE3-4C94-9F5C-B798575A4119}">
      <dgm:prSet/>
      <dgm:spPr/>
      <dgm:t>
        <a:bodyPr/>
        <a:lstStyle/>
        <a:p>
          <a:endParaRPr lang="en-US"/>
        </a:p>
      </dgm:t>
    </dgm:pt>
    <dgm:pt modelId="{B043DA4E-A8D1-42AC-A889-3A528B1C479A}" type="sibTrans" cxnId="{26AF7126-DDE3-4C94-9F5C-B798575A4119}">
      <dgm:prSet/>
      <dgm:spPr/>
      <dgm:t>
        <a:bodyPr/>
        <a:lstStyle/>
        <a:p>
          <a:endParaRPr lang="en-US"/>
        </a:p>
      </dgm:t>
    </dgm:pt>
    <dgm:pt modelId="{C3AA7C71-6C4E-485C-8B38-4BF4081BE81C}">
      <dgm:prSet custT="1"/>
      <dgm:spPr/>
      <dgm:t>
        <a:bodyPr/>
        <a:lstStyle/>
        <a:p>
          <a:pPr>
            <a:defRPr cap="all"/>
          </a:pPr>
          <a:r>
            <a:rPr lang="en-US" sz="2000" b="1" dirty="0"/>
            <a:t>Connecting communities as a whole is the goal</a:t>
          </a:r>
        </a:p>
      </dgm:t>
    </dgm:pt>
    <dgm:pt modelId="{4C72C222-69F5-41F9-9444-0B4A26CFA8CB}" type="parTrans" cxnId="{20434ABF-9513-47F4-A1D6-291824CBFC2A}">
      <dgm:prSet/>
      <dgm:spPr/>
      <dgm:t>
        <a:bodyPr/>
        <a:lstStyle/>
        <a:p>
          <a:endParaRPr lang="en-US"/>
        </a:p>
      </dgm:t>
    </dgm:pt>
    <dgm:pt modelId="{B79BEADC-CFC2-4168-8049-3547D0C1E987}" type="sibTrans" cxnId="{20434ABF-9513-47F4-A1D6-291824CBFC2A}">
      <dgm:prSet/>
      <dgm:spPr/>
      <dgm:t>
        <a:bodyPr/>
        <a:lstStyle/>
        <a:p>
          <a:endParaRPr lang="en-US"/>
        </a:p>
      </dgm:t>
    </dgm:pt>
    <dgm:pt modelId="{AC35658B-840F-4872-9A93-3C15B65E6BF4}">
      <dgm:prSet custT="1"/>
      <dgm:spPr/>
      <dgm:t>
        <a:bodyPr/>
        <a:lstStyle/>
        <a:p>
          <a:pPr>
            <a:defRPr cap="all"/>
          </a:pPr>
          <a:r>
            <a:rPr lang="en-US" sz="2000" b="1" dirty="0"/>
            <a:t>Public, Private and specialized transportation providers make up the “Community Transit” network</a:t>
          </a:r>
        </a:p>
      </dgm:t>
    </dgm:pt>
    <dgm:pt modelId="{0975C4D0-8496-455D-9DCE-3AD906F5F1DB}" type="parTrans" cxnId="{FE81A3E5-BF89-4381-9A17-C613905EC231}">
      <dgm:prSet/>
      <dgm:spPr/>
      <dgm:t>
        <a:bodyPr/>
        <a:lstStyle/>
        <a:p>
          <a:endParaRPr lang="en-US"/>
        </a:p>
      </dgm:t>
    </dgm:pt>
    <dgm:pt modelId="{A60E2CF9-38A6-4841-9A7C-AF4410330CB0}" type="sibTrans" cxnId="{FE81A3E5-BF89-4381-9A17-C613905EC231}">
      <dgm:prSet/>
      <dgm:spPr/>
      <dgm:t>
        <a:bodyPr/>
        <a:lstStyle/>
        <a:p>
          <a:endParaRPr lang="en-US"/>
        </a:p>
      </dgm:t>
    </dgm:pt>
    <dgm:pt modelId="{E1E06E5C-6B5B-4174-B336-0E824B350014}" type="pres">
      <dgm:prSet presAssocID="{EA5A4097-028F-4C0E-AA79-D09CD4FC8FA6}" presName="linear" presStyleCnt="0">
        <dgm:presLayoutVars>
          <dgm:animLvl val="lvl"/>
          <dgm:resizeHandles val="exact"/>
        </dgm:presLayoutVars>
      </dgm:prSet>
      <dgm:spPr/>
    </dgm:pt>
    <dgm:pt modelId="{2089797B-DCA1-4378-B372-B11C5AB4565E}" type="pres">
      <dgm:prSet presAssocID="{28882908-983B-4A31-9473-9A917456AA58}" presName="parentText" presStyleLbl="node1" presStyleIdx="0" presStyleCnt="3" custAng="0" custLinFactY="-1976" custLinFactNeighborX="1374" custLinFactNeighborY="-100000">
        <dgm:presLayoutVars>
          <dgm:chMax val="0"/>
          <dgm:bulletEnabled val="1"/>
        </dgm:presLayoutVars>
      </dgm:prSet>
      <dgm:spPr/>
    </dgm:pt>
    <dgm:pt modelId="{B669527D-B84F-432C-A180-0F428A484AA1}" type="pres">
      <dgm:prSet presAssocID="{B043DA4E-A8D1-42AC-A889-3A528B1C479A}" presName="spacer" presStyleCnt="0"/>
      <dgm:spPr/>
    </dgm:pt>
    <dgm:pt modelId="{003781F4-32C5-4A1A-BD6B-394EC25502E6}" type="pres">
      <dgm:prSet presAssocID="{C3AA7C71-6C4E-485C-8B38-4BF4081BE81C}" presName="parentText" presStyleLbl="node1" presStyleIdx="1" presStyleCnt="3" custLinFactNeighborX="6064" custLinFactNeighborY="-44919">
        <dgm:presLayoutVars>
          <dgm:chMax val="0"/>
          <dgm:bulletEnabled val="1"/>
        </dgm:presLayoutVars>
      </dgm:prSet>
      <dgm:spPr/>
    </dgm:pt>
    <dgm:pt modelId="{D2802FB9-618C-4813-9FE8-A2F85BC2A7B9}" type="pres">
      <dgm:prSet presAssocID="{B79BEADC-CFC2-4168-8049-3547D0C1E987}" presName="spacer" presStyleCnt="0"/>
      <dgm:spPr/>
    </dgm:pt>
    <dgm:pt modelId="{7B073EA3-93B1-4A6E-8884-44EA005692EB}" type="pres">
      <dgm:prSet presAssocID="{AC35658B-840F-4872-9A93-3C15B65E6BF4}" presName="parentText" presStyleLbl="node1" presStyleIdx="2" presStyleCnt="3">
        <dgm:presLayoutVars>
          <dgm:chMax val="0"/>
          <dgm:bulletEnabled val="1"/>
        </dgm:presLayoutVars>
      </dgm:prSet>
      <dgm:spPr/>
    </dgm:pt>
  </dgm:ptLst>
  <dgm:cxnLst>
    <dgm:cxn modelId="{26AF7126-DDE3-4C94-9F5C-B798575A4119}" srcId="{EA5A4097-028F-4C0E-AA79-D09CD4FC8FA6}" destId="{28882908-983B-4A31-9473-9A917456AA58}" srcOrd="0" destOrd="0" parTransId="{E2B10AAB-40FC-4207-A7E4-5DA35D37434C}" sibTransId="{B043DA4E-A8D1-42AC-A889-3A528B1C479A}"/>
    <dgm:cxn modelId="{34D21880-661C-4DB0-BAA6-CF9C523DF179}" type="presOf" srcId="{C3AA7C71-6C4E-485C-8B38-4BF4081BE81C}" destId="{003781F4-32C5-4A1A-BD6B-394EC25502E6}" srcOrd="0" destOrd="0" presId="urn:microsoft.com/office/officeart/2005/8/layout/vList2"/>
    <dgm:cxn modelId="{20434ABF-9513-47F4-A1D6-291824CBFC2A}" srcId="{EA5A4097-028F-4C0E-AA79-D09CD4FC8FA6}" destId="{C3AA7C71-6C4E-485C-8B38-4BF4081BE81C}" srcOrd="1" destOrd="0" parTransId="{4C72C222-69F5-41F9-9444-0B4A26CFA8CB}" sibTransId="{B79BEADC-CFC2-4168-8049-3547D0C1E987}"/>
    <dgm:cxn modelId="{31F120C1-A804-4202-8D85-B1AD2FC3EBDB}" type="presOf" srcId="{28882908-983B-4A31-9473-9A917456AA58}" destId="{2089797B-DCA1-4378-B372-B11C5AB4565E}" srcOrd="0" destOrd="0" presId="urn:microsoft.com/office/officeart/2005/8/layout/vList2"/>
    <dgm:cxn modelId="{2F15F4DA-893E-49B7-8D7F-B341A5C00558}" type="presOf" srcId="{EA5A4097-028F-4C0E-AA79-D09CD4FC8FA6}" destId="{E1E06E5C-6B5B-4174-B336-0E824B350014}" srcOrd="0" destOrd="0" presId="urn:microsoft.com/office/officeart/2005/8/layout/vList2"/>
    <dgm:cxn modelId="{637419E1-2433-433A-8746-37E361AE5534}" type="presOf" srcId="{AC35658B-840F-4872-9A93-3C15B65E6BF4}" destId="{7B073EA3-93B1-4A6E-8884-44EA005692EB}" srcOrd="0" destOrd="0" presId="urn:microsoft.com/office/officeart/2005/8/layout/vList2"/>
    <dgm:cxn modelId="{FE81A3E5-BF89-4381-9A17-C613905EC231}" srcId="{EA5A4097-028F-4C0E-AA79-D09CD4FC8FA6}" destId="{AC35658B-840F-4872-9A93-3C15B65E6BF4}" srcOrd="2" destOrd="0" parTransId="{0975C4D0-8496-455D-9DCE-3AD906F5F1DB}" sibTransId="{A60E2CF9-38A6-4841-9A7C-AF4410330CB0}"/>
    <dgm:cxn modelId="{FDAB70F5-0665-4B7E-ABA4-3D38D38EA6BF}" type="presParOf" srcId="{E1E06E5C-6B5B-4174-B336-0E824B350014}" destId="{2089797B-DCA1-4378-B372-B11C5AB4565E}" srcOrd="0" destOrd="0" presId="urn:microsoft.com/office/officeart/2005/8/layout/vList2"/>
    <dgm:cxn modelId="{54C65400-A400-47E0-A61E-A97E64E12176}" type="presParOf" srcId="{E1E06E5C-6B5B-4174-B336-0E824B350014}" destId="{B669527D-B84F-432C-A180-0F428A484AA1}" srcOrd="1" destOrd="0" presId="urn:microsoft.com/office/officeart/2005/8/layout/vList2"/>
    <dgm:cxn modelId="{03F71730-2C6B-4DBD-960B-1C065D6E72F3}" type="presParOf" srcId="{E1E06E5C-6B5B-4174-B336-0E824B350014}" destId="{003781F4-32C5-4A1A-BD6B-394EC25502E6}" srcOrd="2" destOrd="0" presId="urn:microsoft.com/office/officeart/2005/8/layout/vList2"/>
    <dgm:cxn modelId="{247A85DC-7A0E-4D2B-840D-E88FD26F70B3}" type="presParOf" srcId="{E1E06E5C-6B5B-4174-B336-0E824B350014}" destId="{D2802FB9-618C-4813-9FE8-A2F85BC2A7B9}" srcOrd="3" destOrd="0" presId="urn:microsoft.com/office/officeart/2005/8/layout/vList2"/>
    <dgm:cxn modelId="{FC027E06-1BB2-449B-9070-DF07DB1CF00A}" type="presParOf" srcId="{E1E06E5C-6B5B-4174-B336-0E824B350014}" destId="{7B073EA3-93B1-4A6E-8884-44EA005692E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9797B-DCA1-4378-B372-B11C5AB4565E}">
      <dsp:nvSpPr>
        <dsp:cNvPr id="0" name=""/>
        <dsp:cNvSpPr/>
      </dsp:nvSpPr>
      <dsp:spPr>
        <a:xfrm>
          <a:off x="0" y="0"/>
          <a:ext cx="8761413" cy="10296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cap="all"/>
          </a:pPr>
          <a:r>
            <a:rPr lang="en-US" sz="2000" b="1" kern="1200" dirty="0"/>
            <a:t>Coordination and collaboration are  essential for access to Mobility</a:t>
          </a:r>
        </a:p>
      </dsp:txBody>
      <dsp:txXfrm>
        <a:off x="50261" y="50261"/>
        <a:ext cx="8660891" cy="929078"/>
      </dsp:txXfrm>
    </dsp:sp>
    <dsp:sp modelId="{003781F4-32C5-4A1A-BD6B-394EC25502E6}">
      <dsp:nvSpPr>
        <dsp:cNvPr id="0" name=""/>
        <dsp:cNvSpPr/>
      </dsp:nvSpPr>
      <dsp:spPr>
        <a:xfrm>
          <a:off x="0" y="1122198"/>
          <a:ext cx="8761413" cy="102960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cap="all"/>
          </a:pPr>
          <a:r>
            <a:rPr lang="en-US" sz="2000" b="1" kern="1200" dirty="0"/>
            <a:t>Connecting communities as a whole is the goal</a:t>
          </a:r>
        </a:p>
      </dsp:txBody>
      <dsp:txXfrm>
        <a:off x="50261" y="1172459"/>
        <a:ext cx="8660891" cy="929078"/>
      </dsp:txXfrm>
    </dsp:sp>
    <dsp:sp modelId="{7B073EA3-93B1-4A6E-8884-44EA005692EB}">
      <dsp:nvSpPr>
        <dsp:cNvPr id="0" name=""/>
        <dsp:cNvSpPr/>
      </dsp:nvSpPr>
      <dsp:spPr>
        <a:xfrm>
          <a:off x="0" y="2381350"/>
          <a:ext cx="8761413" cy="1029600"/>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defRPr cap="all"/>
          </a:pPr>
          <a:r>
            <a:rPr lang="en-US" sz="2000" b="1" kern="1200" dirty="0"/>
            <a:t>Public, Private and specialized transportation providers make up the “Community Transit” network</a:t>
          </a:r>
        </a:p>
      </dsp:txBody>
      <dsp:txXfrm>
        <a:off x="50261" y="2431611"/>
        <a:ext cx="8660891" cy="9290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D415A8-FBE6-4F02-A1DA-62327EFB72D6}" type="datetimeFigureOut">
              <a:rPr lang="en-US" smtClean="0"/>
              <a:t>4/21/2026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DCCBBA-7A85-4B33-80EE-0C5A0E636DAC}" type="slidenum">
              <a:rPr lang="en-US" smtClean="0"/>
              <a:t>‹#›</a:t>
            </a:fld>
            <a:endParaRPr lang="en-US"/>
          </a:p>
        </p:txBody>
      </p:sp>
    </p:spTree>
    <p:extLst>
      <p:ext uri="{BB962C8B-B14F-4D97-AF65-F5344CB8AC3E}">
        <p14:creationId xmlns:p14="http://schemas.microsoft.com/office/powerpoint/2010/main" val="4217234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A7A2B-95BE-43DB-A160-9E21FA93F306}" type="slidenum">
              <a:rPr lang="en-US" smtClean="0"/>
              <a:t>7</a:t>
            </a:fld>
            <a:endParaRPr lang="en-US"/>
          </a:p>
        </p:txBody>
      </p:sp>
    </p:spTree>
    <p:extLst>
      <p:ext uri="{BB962C8B-B14F-4D97-AF65-F5344CB8AC3E}">
        <p14:creationId xmlns:p14="http://schemas.microsoft.com/office/powerpoint/2010/main" val="20409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BBD5506A-D42D-43D8-A612-782108BBF27F}" type="slidenum">
              <a:rPr lang="en-US" smtClean="0"/>
              <a:t>‹#›</a:t>
            </a:fld>
            <a:endParaRPr lang="en-US"/>
          </a:p>
        </p:txBody>
      </p:sp>
    </p:spTree>
    <p:extLst>
      <p:ext uri="{BB962C8B-B14F-4D97-AF65-F5344CB8AC3E}">
        <p14:creationId xmlns:p14="http://schemas.microsoft.com/office/powerpoint/2010/main" val="167992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8B5B2-B598-4A2D-A2BF-1C1E693DEF0B}"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10984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155104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103045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2976565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0D8B5B2-B598-4A2D-A2BF-1C1E693DEF0B}" type="datetimeFigureOut">
              <a:rPr lang="en-US" smtClean="0"/>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5506A-D42D-43D8-A612-782108BBF27F}" type="slidenum">
              <a:rPr lang="en-US" smtClean="0"/>
              <a:t>‹#›</a:t>
            </a:fld>
            <a:endParaRPr lang="en-US"/>
          </a:p>
        </p:txBody>
      </p:sp>
      <p:sp>
        <p:nvSpPr>
          <p:cNvPr id="2" name="Rectangle 1">
            <a:extLst>
              <a:ext uri="{FF2B5EF4-FFF2-40B4-BE49-F238E27FC236}">
                <a16:creationId xmlns:a16="http://schemas.microsoft.com/office/drawing/2014/main" id="{796E264C-072C-07F9-2387-27D24854783F}"/>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7797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0D8B5B2-B598-4A2D-A2BF-1C1E693DEF0B}" type="datetimeFigureOut">
              <a:rPr lang="en-US" smtClean="0"/>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5506A-D42D-43D8-A612-782108BBF27F}" type="slidenum">
              <a:rPr lang="en-US" smtClean="0"/>
              <a:t>‹#›</a:t>
            </a:fld>
            <a:endParaRPr lang="en-US"/>
          </a:p>
        </p:txBody>
      </p:sp>
      <p:sp>
        <p:nvSpPr>
          <p:cNvPr id="4" name="Rectangle 3">
            <a:extLst>
              <a:ext uri="{FF2B5EF4-FFF2-40B4-BE49-F238E27FC236}">
                <a16:creationId xmlns:a16="http://schemas.microsoft.com/office/drawing/2014/main" id="{E112E151-1DEE-BEDE-EF2E-59A92692C912}"/>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1845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
        <p:nvSpPr>
          <p:cNvPr id="2" name="Rectangle 1">
            <a:extLst>
              <a:ext uri="{FF2B5EF4-FFF2-40B4-BE49-F238E27FC236}">
                <a16:creationId xmlns:a16="http://schemas.microsoft.com/office/drawing/2014/main" id="{0ADE05CC-3375-5B8E-7E21-BC428F362BF4}"/>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0764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70192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997780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C76579-A928-445D-9F3F-FC00FAF00983}"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9AE85-9F05-403B-AEC4-1FB77FE75CF0}" type="slidenum">
              <a:rPr lang="en-US" smtClean="0"/>
              <a:t>‹#›</a:t>
            </a:fld>
            <a:endParaRPr lang="en-US"/>
          </a:p>
        </p:txBody>
      </p:sp>
    </p:spTree>
    <p:extLst>
      <p:ext uri="{BB962C8B-B14F-4D97-AF65-F5344CB8AC3E}">
        <p14:creationId xmlns:p14="http://schemas.microsoft.com/office/powerpoint/2010/main" val="96351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
        <p:nvSpPr>
          <p:cNvPr id="20" name="Rectangle 19"/>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347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D8B5B2-B598-4A2D-A2BF-1C1E693DEF0B}" type="datetimeFigureOut">
              <a:rPr lang="en-US" smtClean="0"/>
              <a:t>4/21/2026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168498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8B5B2-B598-4A2D-A2BF-1C1E693DEF0B}"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506A-D42D-43D8-A612-782108BBF27F}" type="slidenum">
              <a:rPr lang="en-US" smtClean="0"/>
              <a:t>‹#›</a:t>
            </a:fld>
            <a:endParaRPr lang="en-US"/>
          </a:p>
        </p:txBody>
      </p:sp>
      <p:sp>
        <p:nvSpPr>
          <p:cNvPr id="8" name="Rectangle 7">
            <a:extLst>
              <a:ext uri="{FF2B5EF4-FFF2-40B4-BE49-F238E27FC236}">
                <a16:creationId xmlns:a16="http://schemas.microsoft.com/office/drawing/2014/main" id="{34FA6BED-0B59-100C-4076-D505095DB442}"/>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1891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D8B5B2-B598-4A2D-A2BF-1C1E693DEF0B}" type="datetimeFigureOut">
              <a:rPr lang="en-US" smtClean="0"/>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5506A-D42D-43D8-A612-782108BBF27F}" type="slidenum">
              <a:rPr lang="en-US" smtClean="0"/>
              <a:t>‹#›</a:t>
            </a:fld>
            <a:endParaRPr lang="en-US"/>
          </a:p>
        </p:txBody>
      </p:sp>
      <p:sp>
        <p:nvSpPr>
          <p:cNvPr id="10" name="Rectangle 9">
            <a:extLst>
              <a:ext uri="{FF2B5EF4-FFF2-40B4-BE49-F238E27FC236}">
                <a16:creationId xmlns:a16="http://schemas.microsoft.com/office/drawing/2014/main" id="{56FA2FBC-AD2D-5621-DDE7-2E5FB0CCF058}"/>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85917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8B5B2-B598-4A2D-A2BF-1C1E693DEF0B}" type="datetimeFigureOut">
              <a:rPr lang="en-US" smtClean="0"/>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5506A-D42D-43D8-A612-782108BBF27F}" type="slidenum">
              <a:rPr lang="en-US" smtClean="0"/>
              <a:t>‹#›</a:t>
            </a:fld>
            <a:endParaRPr lang="en-US"/>
          </a:p>
        </p:txBody>
      </p:sp>
      <p:sp>
        <p:nvSpPr>
          <p:cNvPr id="6" name="Rectangle 5">
            <a:extLst>
              <a:ext uri="{FF2B5EF4-FFF2-40B4-BE49-F238E27FC236}">
                <a16:creationId xmlns:a16="http://schemas.microsoft.com/office/drawing/2014/main" id="{4D9E5EF6-2C5F-09D8-7873-FAFEE44FBB92}"/>
              </a:ext>
            </a:extLst>
          </p:cNvPr>
          <p:cNvSpPr/>
          <p:nvPr userDrawn="1"/>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45410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8B5B2-B598-4A2D-A2BF-1C1E693DEF0B}"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3917403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8B5B2-B598-4A2D-A2BF-1C1E693DEF0B}"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360456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8B5B2-B598-4A2D-A2BF-1C1E693DEF0B}" type="datetimeFigureOut">
              <a:rPr lang="en-US" smtClean="0"/>
              <a:t>4/21/2026</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BD5506A-D42D-43D8-A612-782108BBF27F}" type="slidenum">
              <a:rPr lang="en-US" smtClean="0"/>
              <a:t>‹#›</a:t>
            </a:fld>
            <a:endParaRPr lang="en-US"/>
          </a:p>
        </p:txBody>
      </p:sp>
    </p:spTree>
    <p:extLst>
      <p:ext uri="{BB962C8B-B14F-4D97-AF65-F5344CB8AC3E}">
        <p14:creationId xmlns:p14="http://schemas.microsoft.com/office/powerpoint/2010/main" val="1151692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0D8B5B2-B598-4A2D-A2BF-1C1E693DEF0B}" type="datetimeFigureOut">
              <a:rPr lang="en-US" smtClean="0"/>
              <a:t>4/21/2026</a:t>
            </a:fld>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BD5506A-D42D-43D8-A612-782108BBF27F}" type="slidenum">
              <a:rPr lang="en-US" smtClean="0"/>
              <a:t>‹#›</a:t>
            </a:fld>
            <a:endParaRPr lang="en-US"/>
          </a:p>
        </p:txBody>
      </p:sp>
    </p:spTree>
    <p:extLst>
      <p:ext uri="{BB962C8B-B14F-4D97-AF65-F5344CB8AC3E}">
        <p14:creationId xmlns:p14="http://schemas.microsoft.com/office/powerpoint/2010/main" val="42125357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D8B5B2-B598-4A2D-A2BF-1C1E693DEF0B}" type="datetimeFigureOut">
              <a:rPr lang="en-US" smtClean="0"/>
              <a:t>4/21/2026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BD5506A-D42D-43D8-A612-782108BBF27F}" type="slidenum">
              <a:rPr lang="en-US" smtClean="0"/>
              <a:t>‹#›</a:t>
            </a:fld>
            <a:endParaRPr lang="en-US"/>
          </a:p>
        </p:txBody>
      </p:sp>
    </p:spTree>
    <p:extLst>
      <p:ext uri="{BB962C8B-B14F-4D97-AF65-F5344CB8AC3E}">
        <p14:creationId xmlns:p14="http://schemas.microsoft.com/office/powerpoint/2010/main" val="2712244161"/>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mailto:swilson@mdot.ms.gov"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mailto:rbailey@mdot.ms.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image" Target="../media/image33.jpe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AI-generated content may be incorrect.">
            <a:extLst>
              <a:ext uri="{FF2B5EF4-FFF2-40B4-BE49-F238E27FC236}">
                <a16:creationId xmlns:a16="http://schemas.microsoft.com/office/drawing/2014/main" id="{460394C8-65F6-0714-F45D-94A7317E2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3" name="Picture 2" descr="Icon&#10;&#10;AI-generated content may be incorrect.">
            <a:extLst>
              <a:ext uri="{FF2B5EF4-FFF2-40B4-BE49-F238E27FC236}">
                <a16:creationId xmlns:a16="http://schemas.microsoft.com/office/drawing/2014/main" id="{E23031DA-3F66-99E1-C58E-56F33DB4E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Text, logo&#10;&#10;AI-generated content may be incorrect.">
            <a:extLst>
              <a:ext uri="{FF2B5EF4-FFF2-40B4-BE49-F238E27FC236}">
                <a16:creationId xmlns:a16="http://schemas.microsoft.com/office/drawing/2014/main" id="{6B9ADCA0-4733-DDC6-4BA7-6A58AE231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a:extLst>
              <a:ext uri="{FF2B5EF4-FFF2-40B4-BE49-F238E27FC236}">
                <a16:creationId xmlns:a16="http://schemas.microsoft.com/office/drawing/2014/main" id="{0FFE29ED-830E-2119-3C19-902D4A31D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8" name="Picture 7">
            <a:extLst>
              <a:ext uri="{FF2B5EF4-FFF2-40B4-BE49-F238E27FC236}">
                <a16:creationId xmlns:a16="http://schemas.microsoft.com/office/drawing/2014/main" id="{148C92A1-C92C-E62F-3D2C-D72EF5C64B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pic>
        <p:nvPicPr>
          <p:cNvPr id="10" name="Picture 9" descr="A picture containing orange, outdoor object&#10;&#10;AI-generated content may be incorrect.">
            <a:extLst>
              <a:ext uri="{FF2B5EF4-FFF2-40B4-BE49-F238E27FC236}">
                <a16:creationId xmlns:a16="http://schemas.microsoft.com/office/drawing/2014/main" id="{E438C99E-F19D-A656-7577-EC0C147F59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38323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31"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 calcmode="lin" valueType="num">
                                      <p:cBhvr>
                                        <p:cTn id="10" dur="1250" fill="hold"/>
                                        <p:tgtEl>
                                          <p:spTgt spid="3"/>
                                        </p:tgtEl>
                                        <p:attrNameLst>
                                          <p:attrName>ppt_w</p:attrName>
                                        </p:attrNameLst>
                                      </p:cBhvr>
                                      <p:tavLst>
                                        <p:tav tm="0">
                                          <p:val>
                                            <p:fltVal val="0"/>
                                          </p:val>
                                        </p:tav>
                                        <p:tav tm="100000">
                                          <p:val>
                                            <p:strVal val="#ppt_w"/>
                                          </p:val>
                                        </p:tav>
                                      </p:tavLst>
                                    </p:anim>
                                    <p:anim calcmode="lin" valueType="num">
                                      <p:cBhvr>
                                        <p:cTn id="11" dur="1250" fill="hold"/>
                                        <p:tgtEl>
                                          <p:spTgt spid="3"/>
                                        </p:tgtEl>
                                        <p:attrNameLst>
                                          <p:attrName>ppt_h</p:attrName>
                                        </p:attrNameLst>
                                      </p:cBhvr>
                                      <p:tavLst>
                                        <p:tav tm="0">
                                          <p:val>
                                            <p:fltVal val="0"/>
                                          </p:val>
                                        </p:tav>
                                        <p:tav tm="100000">
                                          <p:val>
                                            <p:strVal val="#ppt_h"/>
                                          </p:val>
                                        </p:tav>
                                      </p:tavLst>
                                    </p:anim>
                                    <p:anim calcmode="lin" valueType="num">
                                      <p:cBhvr>
                                        <p:cTn id="12" dur="1250" fill="hold"/>
                                        <p:tgtEl>
                                          <p:spTgt spid="3"/>
                                        </p:tgtEl>
                                        <p:attrNameLst>
                                          <p:attrName>style.rotation</p:attrName>
                                        </p:attrNameLst>
                                      </p:cBhvr>
                                      <p:tavLst>
                                        <p:tav tm="0">
                                          <p:val>
                                            <p:fltVal val="90"/>
                                          </p:val>
                                        </p:tav>
                                        <p:tav tm="100000">
                                          <p:val>
                                            <p:fltVal val="0"/>
                                          </p:val>
                                        </p:tav>
                                      </p:tavLst>
                                    </p:anim>
                                    <p:animEffect transition="in" filter="fade">
                                      <p:cBhvr>
                                        <p:cTn id="13" dur="1250"/>
                                        <p:tgtEl>
                                          <p:spTgt spid="3"/>
                                        </p:tgtEl>
                                      </p:cBhvr>
                                    </p:animEffect>
                                  </p:childTnLst>
                                </p:cTn>
                              </p:par>
                              <p:par>
                                <p:cTn id="14" presetID="42" presetClass="entr" presetSubtype="0"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9446CD99-8C73-8AB2-A25B-C11D3D4003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848" y="771524"/>
            <a:ext cx="5094434" cy="5880735"/>
          </a:xfrm>
          <a:prstGeom prst="rect">
            <a:avLst/>
          </a:prstGeom>
          <a:noFill/>
          <a:ln>
            <a:noFill/>
          </a:ln>
        </p:spPr>
      </p:pic>
      <p:sp>
        <p:nvSpPr>
          <p:cNvPr id="78" name="TextBox 77">
            <a:extLst>
              <a:ext uri="{FF2B5EF4-FFF2-40B4-BE49-F238E27FC236}">
                <a16:creationId xmlns:a16="http://schemas.microsoft.com/office/drawing/2014/main" id="{DAA20A8A-42A0-A3B0-6FD1-22F4510F26E4}"/>
              </a:ext>
            </a:extLst>
          </p:cNvPr>
          <p:cNvSpPr txBox="1"/>
          <p:nvPr/>
        </p:nvSpPr>
        <p:spPr>
          <a:xfrm>
            <a:off x="6229719" y="1213008"/>
            <a:ext cx="5324167" cy="4431983"/>
          </a:xfrm>
          <a:prstGeom prst="rect">
            <a:avLst/>
          </a:prstGeom>
          <a:noFill/>
        </p:spPr>
        <p:txBody>
          <a:bodyPr wrap="square" rtlCol="0">
            <a:spAutoFit/>
          </a:bodyPr>
          <a:lstStyle/>
          <a:p>
            <a:pPr marL="0" marR="0">
              <a:spcAft>
                <a:spcPts val="1000"/>
              </a:spcAft>
              <a:buNone/>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Delta Rides </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Doris Green, Calvin Glover</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662-846-6161, 662-302-8841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EZTAG </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Lacy Funderburg,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Jessica Martinez</a:t>
            </a: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662-325-0407</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Office- 601-650-7429 /601-650-7372 Work cell-601-504-4069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NITA </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Eric Jefferies </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662-234-3540	</a:t>
            </a:r>
            <a:r>
              <a:rPr lang="en-US" sz="1400" u="sng"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Cell: 662-816-5209</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SMART</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 Konchetta Barnes, Quenissa Fells, Tamika Scott</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601-792-4196, 601-437-3063, 601-455-7568</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Southern Connect </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Donna Bailey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601-682-0701</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TRANSCON</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 </a:t>
            </a:r>
            <a:r>
              <a:rPr lang="en-US" sz="1400" dirty="0" err="1">
                <a:solidFill>
                  <a:schemeClr val="tx2"/>
                </a:solidFill>
                <a:effectLst/>
                <a:latin typeface="Arial" panose="020B0604020202020204" pitchFamily="34" charset="0"/>
                <a:ea typeface="Calibri" panose="020F0502020204030204" pitchFamily="34" charset="0"/>
                <a:cs typeface="Times New Roman" panose="02020603050405020304" pitchFamily="18" charset="0"/>
              </a:rPr>
              <a:t>Atesa</a:t>
            </a: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McKinney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buNone/>
            </a:pPr>
            <a:r>
              <a:rPr lang="en-US" sz="14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601-665-2966</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632F7787-A356-627F-9AA4-C2036F787AC6}"/>
              </a:ext>
            </a:extLst>
          </p:cNvPr>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1004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4459-DA84-43C9-B9D6-8AABE74EF55A}"/>
              </a:ext>
            </a:extLst>
          </p:cNvPr>
          <p:cNvSpPr>
            <a:spLocks noGrp="1"/>
          </p:cNvSpPr>
          <p:nvPr>
            <p:ph type="title"/>
          </p:nvPr>
        </p:nvSpPr>
        <p:spPr>
          <a:xfrm>
            <a:off x="648929" y="521888"/>
            <a:ext cx="10987547" cy="1200395"/>
          </a:xfrm>
        </p:spPr>
        <p:txBody>
          <a:bodyPr vert="horz" lIns="91440" tIns="45720" rIns="91440" bIns="0" rtlCol="0" anchor="b">
            <a:normAutofit/>
          </a:bodyPr>
          <a:lstStyle/>
          <a:p>
            <a:pPr algn="ctr"/>
            <a:r>
              <a:rPr lang="en-US" sz="3600" b="1" dirty="0">
                <a:solidFill>
                  <a:srgbClr val="0070C0"/>
                </a:solidFill>
              </a:rPr>
              <a:t>Six</a:t>
            </a:r>
            <a:r>
              <a:rPr lang="en-US" sz="3600" b="1" dirty="0">
                <a:solidFill>
                  <a:schemeClr val="accent1">
                    <a:lumMod val="75000"/>
                  </a:schemeClr>
                </a:solidFill>
              </a:rPr>
              <a:t> </a:t>
            </a:r>
            <a:r>
              <a:rPr lang="en-US" sz="3600" b="1" dirty="0">
                <a:solidFill>
                  <a:srgbClr val="7030A0"/>
                </a:solidFill>
              </a:rPr>
              <a:t>Regional Groups</a:t>
            </a:r>
          </a:p>
        </p:txBody>
      </p:sp>
      <p:pic>
        <p:nvPicPr>
          <p:cNvPr id="4" name="Content Placeholder 3" descr="Description: Description: Description: C:\Documents and Settings\mzackery\My Documents\REGIONAL GROUPS\DELTA RIDES\PICTURES\LOGO.jpg">
            <a:extLst>
              <a:ext uri="{FF2B5EF4-FFF2-40B4-BE49-F238E27FC236}">
                <a16:creationId xmlns:a16="http://schemas.microsoft.com/office/drawing/2014/main" id="{D5D02BBB-AFE9-4782-AF75-B29EDA0DB33E}"/>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0050" y="2355374"/>
            <a:ext cx="3059596" cy="1094152"/>
          </a:xfrm>
          <a:prstGeom prst="rect">
            <a:avLst/>
          </a:prstGeom>
          <a:noFill/>
        </p:spPr>
      </p:pic>
      <p:pic>
        <p:nvPicPr>
          <p:cNvPr id="5" name="Picture 4" descr="Description: Description: C:\Documents and Settings\mzackery\Local Settings\Temporary Internet Files\Content.Word\logo.bmp">
            <a:extLst>
              <a:ext uri="{FF2B5EF4-FFF2-40B4-BE49-F238E27FC236}">
                <a16:creationId xmlns:a16="http://schemas.microsoft.com/office/drawing/2014/main" id="{C3FCD273-0D46-4BCA-9A5E-A73D8530B22D}"/>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119765" y="3642625"/>
            <a:ext cx="3137789" cy="1200394"/>
          </a:xfrm>
          <a:prstGeom prst="rect">
            <a:avLst/>
          </a:prstGeom>
          <a:noFill/>
        </p:spPr>
      </p:pic>
      <p:pic>
        <p:nvPicPr>
          <p:cNvPr id="7" name="Picture 6" descr="Description: Description: C:\Documents and Settings\mzackery\My Documents\REGIONAL GROUPS\TRANSCON\LOGO.jpg">
            <a:extLst>
              <a:ext uri="{FF2B5EF4-FFF2-40B4-BE49-F238E27FC236}">
                <a16:creationId xmlns:a16="http://schemas.microsoft.com/office/drawing/2014/main" id="{8A03CE5D-0C19-45CB-AC7B-23A5EBF15894}"/>
              </a:ext>
            </a:extLst>
          </p:cNvPr>
          <p:cNvPicPr/>
          <p:nvPr/>
        </p:nvPicPr>
        <p:blipFill>
          <a:blip r:embed="rId4" cstate="print">
            <a:extLst>
              <a:ext uri="{28A0092B-C50C-407E-A947-70E740481C1C}">
                <a14:useLocalDpi xmlns:a14="http://schemas.microsoft.com/office/drawing/2010/main" val="0"/>
              </a:ext>
            </a:extLst>
          </a:blip>
          <a:srcRect l="13132" t="12401" r="12782" b="13470"/>
          <a:stretch>
            <a:fillRect/>
          </a:stretch>
        </p:blipFill>
        <p:spPr bwMode="auto">
          <a:xfrm>
            <a:off x="7542797" y="2227022"/>
            <a:ext cx="3130983" cy="1350856"/>
          </a:xfrm>
          <a:prstGeom prst="rect">
            <a:avLst/>
          </a:prstGeom>
          <a:noFill/>
        </p:spPr>
      </p:pic>
      <p:pic>
        <p:nvPicPr>
          <p:cNvPr id="6" name="Picture 5">
            <a:extLst>
              <a:ext uri="{FF2B5EF4-FFF2-40B4-BE49-F238E27FC236}">
                <a16:creationId xmlns:a16="http://schemas.microsoft.com/office/drawing/2014/main" id="{3F46DE1F-0D47-4D37-937C-329A3ABF766D}"/>
              </a:ext>
            </a:extLst>
          </p:cNvPr>
          <p:cNvPicPr>
            <a:picLocks noChangeAspect="1"/>
          </p:cNvPicPr>
          <p:nvPr/>
        </p:nvPicPr>
        <p:blipFill>
          <a:blip r:embed="rId5"/>
          <a:stretch>
            <a:fillRect/>
          </a:stretch>
        </p:blipFill>
        <p:spPr>
          <a:xfrm>
            <a:off x="1119765" y="4843019"/>
            <a:ext cx="3053711" cy="1796845"/>
          </a:xfrm>
          <a:prstGeom prst="rect">
            <a:avLst/>
          </a:prstGeom>
        </p:spPr>
      </p:pic>
      <p:pic>
        <p:nvPicPr>
          <p:cNvPr id="66" name="Picture 65">
            <a:extLst>
              <a:ext uri="{FF2B5EF4-FFF2-40B4-BE49-F238E27FC236}">
                <a16:creationId xmlns:a16="http://schemas.microsoft.com/office/drawing/2014/main" id="{13D71F20-A866-4AB8-92EA-0D9BE873593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50949" y="3577878"/>
            <a:ext cx="3222831" cy="1350855"/>
          </a:xfrm>
          <a:prstGeom prst="rect">
            <a:avLst/>
          </a:prstGeom>
          <a:noFill/>
        </p:spPr>
      </p:pic>
      <p:pic>
        <p:nvPicPr>
          <p:cNvPr id="68" name="Picture 67">
            <a:extLst>
              <a:ext uri="{FF2B5EF4-FFF2-40B4-BE49-F238E27FC236}">
                <a16:creationId xmlns:a16="http://schemas.microsoft.com/office/drawing/2014/main" id="{22F4E3FA-54FE-4943-90BA-B4952BBBB00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8927" y="5116679"/>
            <a:ext cx="3146877" cy="1271588"/>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27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A060-3F65-FD0E-B02A-A12BA7686247}"/>
              </a:ext>
            </a:extLst>
          </p:cNvPr>
          <p:cNvSpPr>
            <a:spLocks noGrp="1"/>
          </p:cNvSpPr>
          <p:nvPr>
            <p:ph type="title"/>
          </p:nvPr>
        </p:nvSpPr>
        <p:spPr>
          <a:xfrm>
            <a:off x="1062318" y="943599"/>
            <a:ext cx="9802906" cy="728480"/>
          </a:xfrm>
        </p:spPr>
        <p:txBody>
          <a:bodyPr/>
          <a:lstStyle/>
          <a:p>
            <a:pPr algn="ctr"/>
            <a:r>
              <a:rPr lang="en-US" b="1" dirty="0"/>
              <a:t>Thank you!</a:t>
            </a:r>
          </a:p>
        </p:txBody>
      </p:sp>
      <p:pic>
        <p:nvPicPr>
          <p:cNvPr id="4" name="Picture 3">
            <a:extLst>
              <a:ext uri="{FF2B5EF4-FFF2-40B4-BE49-F238E27FC236}">
                <a16:creationId xmlns:a16="http://schemas.microsoft.com/office/drawing/2014/main" id="{142F87FC-803A-CEA3-B423-6D25A1A3DB3C}"/>
              </a:ext>
            </a:extLst>
          </p:cNvPr>
          <p:cNvPicPr>
            <a:picLocks noChangeAspect="1"/>
          </p:cNvPicPr>
          <p:nvPr/>
        </p:nvPicPr>
        <p:blipFill>
          <a:blip r:embed="rId2"/>
          <a:stretch>
            <a:fillRect/>
          </a:stretch>
        </p:blipFill>
        <p:spPr>
          <a:xfrm>
            <a:off x="5988618" y="2923088"/>
            <a:ext cx="5334160" cy="2627073"/>
          </a:xfrm>
          <a:prstGeom prst="rect">
            <a:avLst/>
          </a:prstGeom>
        </p:spPr>
      </p:pic>
      <p:sp>
        <p:nvSpPr>
          <p:cNvPr id="5" name="Content Placeholder 2">
            <a:extLst>
              <a:ext uri="{FF2B5EF4-FFF2-40B4-BE49-F238E27FC236}">
                <a16:creationId xmlns:a16="http://schemas.microsoft.com/office/drawing/2014/main" id="{F5765E40-B37B-7980-9EA5-CAC0851F927A}"/>
              </a:ext>
            </a:extLst>
          </p:cNvPr>
          <p:cNvSpPr txBox="1">
            <a:spLocks/>
          </p:cNvSpPr>
          <p:nvPr/>
        </p:nvSpPr>
        <p:spPr>
          <a:xfrm>
            <a:off x="775092" y="2539448"/>
            <a:ext cx="4544762" cy="360293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MS Department of Transportation</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P.O. Box 1850 </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Jackson, MS 39215-1850</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601-359-7800</a:t>
            </a:r>
          </a:p>
          <a:p>
            <a:pPr marL="2057400" marR="0" lvl="4" indent="-228600" algn="l" defTabSz="457200" rtl="0" eaLnBrk="1" fontAlgn="auto" latinLnBrk="0" hangingPunct="1">
              <a:lnSpc>
                <a:spcPct val="100000"/>
              </a:lnSpc>
              <a:spcBef>
                <a:spcPts val="1000"/>
              </a:spcBef>
              <a:spcAft>
                <a:spcPts val="0"/>
              </a:spcAft>
              <a:buClr>
                <a:srgbClr val="B31166"/>
              </a:buClr>
              <a:buSzPct val="80000"/>
              <a:buFont typeface="Wingdings" pitchFamily="2" charset="2"/>
              <a:buNone/>
              <a:tabLst/>
              <a:defRPr/>
            </a:pPr>
            <a:endPar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Shirley Wilson, Public Transit Director</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i="0" u="none" strike="noStrike" kern="1200" cap="none" spc="0" normalizeH="0" baseline="0" noProof="0" dirty="0">
                <a:ln>
                  <a:noFill/>
                </a:ln>
                <a:solidFill>
                  <a:schemeClr val="tx2"/>
                </a:solidFill>
                <a:effectLst/>
                <a:uLnTx/>
                <a:uFillTx/>
                <a:latin typeface="Century Gothic" panose="020B0502020202020204"/>
                <a:ea typeface="+mn-ea"/>
                <a:cs typeface="+mn-cs"/>
              </a:rPr>
              <a:t>e-mail: </a:t>
            </a:r>
            <a:r>
              <a:rPr kumimoji="0" lang="en-US" sz="1700" b="1" i="1" u="sng" strike="noStrike" kern="1200" cap="none" spc="0" normalizeH="0" baseline="0" noProof="0" dirty="0">
                <a:ln>
                  <a:noFill/>
                </a:ln>
                <a:solidFill>
                  <a:schemeClr val="tx2"/>
                </a:solidFill>
                <a:effectLst/>
                <a:uLnTx/>
                <a:uFillTx/>
                <a:latin typeface="Century Gothic" panose="020B0502020202020204"/>
                <a:ea typeface="+mn-ea"/>
                <a:cs typeface="+mn-cs"/>
                <a:hlinkClick r:id="rId3"/>
              </a:rPr>
              <a:t>swilson@mdot.ms.gov</a:t>
            </a:r>
            <a:endParaRPr kumimoji="0" lang="en-US" sz="1700" b="1" i="1" u="sng" strike="noStrike" kern="1200" cap="none" spc="0" normalizeH="0" baseline="0" noProof="0" dirty="0">
              <a:ln>
                <a:noFill/>
              </a:ln>
              <a:solidFill>
                <a:schemeClr val="tx2"/>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700" b="1" strike="noStrike" kern="1200" cap="none" spc="0" normalizeH="0" baseline="0" noProof="0" dirty="0">
                <a:ln>
                  <a:noFill/>
                </a:ln>
                <a:solidFill>
                  <a:schemeClr val="tx2"/>
                </a:solidFill>
                <a:effectLst/>
                <a:uLnTx/>
                <a:uFillTx/>
                <a:latin typeface="Century Gothic" panose="020B0502020202020204"/>
                <a:ea typeface="+mn-ea"/>
                <a:cs typeface="+mn-cs"/>
              </a:rPr>
              <a:t>Roderick Bailey, Deputy Director</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lang="en-US" sz="1700" b="1" dirty="0">
                <a:solidFill>
                  <a:schemeClr val="tx2"/>
                </a:solidFill>
                <a:latin typeface="Century Gothic" panose="020B0502020202020204"/>
              </a:rPr>
              <a:t>e-mail: </a:t>
            </a:r>
            <a:r>
              <a:rPr lang="en-US" sz="1700" b="1" dirty="0">
                <a:solidFill>
                  <a:schemeClr val="tx2"/>
                </a:solidFill>
                <a:latin typeface="Century Gothic" panose="020B0502020202020204"/>
                <a:hlinkClick r:id="rId4"/>
              </a:rPr>
              <a:t>rbailey@mdot.ms.gov</a:t>
            </a:r>
            <a:endParaRPr lang="en-US" sz="1700" b="1" dirty="0">
              <a:solidFill>
                <a:schemeClr val="tx2"/>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700" b="1" strike="noStrike" kern="1200" cap="none" spc="0" normalizeH="0" baseline="0" noProof="0" dirty="0">
              <a:ln>
                <a:noFill/>
              </a:ln>
              <a:solidFill>
                <a:schemeClr val="tx2"/>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7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8353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7155-4576-E424-E155-1BECCE4160FA}"/>
              </a:ext>
            </a:extLst>
          </p:cNvPr>
          <p:cNvSpPr>
            <a:spLocks noGrp="1"/>
          </p:cNvSpPr>
          <p:nvPr>
            <p:ph type="ctrTitle"/>
          </p:nvPr>
        </p:nvSpPr>
        <p:spPr/>
        <p:txBody>
          <a:bodyPr/>
          <a:lstStyle/>
          <a:p>
            <a:r>
              <a:rPr lang="en-US" dirty="0"/>
              <a:t>Mount Zion Economic Community Center Inc.</a:t>
            </a:r>
          </a:p>
        </p:txBody>
      </p:sp>
      <p:sp>
        <p:nvSpPr>
          <p:cNvPr id="3" name="Subtitle 2">
            <a:extLst>
              <a:ext uri="{FF2B5EF4-FFF2-40B4-BE49-F238E27FC236}">
                <a16:creationId xmlns:a16="http://schemas.microsoft.com/office/drawing/2014/main" id="{0E2AFE2B-178E-58BB-9D6E-8551FC6182D2}"/>
              </a:ext>
            </a:extLst>
          </p:cNvPr>
          <p:cNvSpPr>
            <a:spLocks noGrp="1"/>
          </p:cNvSpPr>
          <p:nvPr>
            <p:ph type="subTitle" idx="1"/>
          </p:nvPr>
        </p:nvSpPr>
        <p:spPr/>
        <p:txBody>
          <a:bodyPr>
            <a:normAutofit/>
          </a:bodyPr>
          <a:lstStyle/>
          <a:p>
            <a:r>
              <a:rPr lang="en-US" dirty="0"/>
              <a:t>DBA </a:t>
            </a:r>
          </a:p>
          <a:p>
            <a:r>
              <a:rPr lang="en-US" sz="3600" dirty="0"/>
              <a:t>Community Transportation</a:t>
            </a:r>
          </a:p>
        </p:txBody>
      </p:sp>
    </p:spTree>
    <p:extLst>
      <p:ext uri="{BB962C8B-B14F-4D97-AF65-F5344CB8AC3E}">
        <p14:creationId xmlns:p14="http://schemas.microsoft.com/office/powerpoint/2010/main" val="177486727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D2D6-A57C-E47E-6E31-690AA04897DD}"/>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E0CDC59-73E3-ECB5-A2E0-A068CE300FEE}"/>
              </a:ext>
            </a:extLst>
          </p:cNvPr>
          <p:cNvSpPr>
            <a:spLocks noGrp="1"/>
          </p:cNvSpPr>
          <p:nvPr>
            <p:ph idx="1"/>
          </p:nvPr>
        </p:nvSpPr>
        <p:spPr/>
        <p:txBody>
          <a:bodyPr>
            <a:normAutofit lnSpcReduction="10000"/>
          </a:bodyPr>
          <a:lstStyle/>
          <a:p>
            <a:r>
              <a:rPr lang="en-US" sz="2400" dirty="0"/>
              <a:t>Community Transportation launch in October 2018 </a:t>
            </a:r>
          </a:p>
          <a:p>
            <a:r>
              <a:rPr lang="en-US" sz="2400" dirty="0"/>
              <a:t>Community Transportation theme is “We Drive You Ride”</a:t>
            </a:r>
          </a:p>
          <a:p>
            <a:r>
              <a:rPr lang="en-US" sz="2400" dirty="0"/>
              <a:t>Community Transportation is running two bus passenger vans on routes throughout the city limits of McComb, MS and Summit, MS and Downtown Magnolia, MS</a:t>
            </a:r>
          </a:p>
          <a:p>
            <a:r>
              <a:rPr lang="en-US" sz="2400" dirty="0"/>
              <a:t>Community Transportation operates Monday through Friday from 7:00 AM to 4:00 PM</a:t>
            </a:r>
          </a:p>
          <a:p>
            <a:r>
              <a:rPr lang="en-US" sz="2400" dirty="0"/>
              <a:t>For rides you can reach dispatchers at 601.249.1999 OR 1.833.866.7433</a:t>
            </a:r>
          </a:p>
          <a:p>
            <a:pPr marL="0" indent="0">
              <a:buNone/>
            </a:pPr>
            <a:endParaRPr lang="en-US" sz="2400" dirty="0"/>
          </a:p>
          <a:p>
            <a:endParaRPr lang="en-US" dirty="0"/>
          </a:p>
        </p:txBody>
      </p:sp>
    </p:spTree>
    <p:extLst>
      <p:ext uri="{BB962C8B-B14F-4D97-AF65-F5344CB8AC3E}">
        <p14:creationId xmlns:p14="http://schemas.microsoft.com/office/powerpoint/2010/main" val="383325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789C-FA9D-A6B6-42C5-E178D81CEC6B}"/>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AB34B760-214B-5D64-C196-ED9A0B57FB5F}"/>
              </a:ext>
            </a:extLst>
          </p:cNvPr>
          <p:cNvSpPr>
            <a:spLocks noGrp="1"/>
          </p:cNvSpPr>
          <p:nvPr>
            <p:ph idx="1"/>
          </p:nvPr>
        </p:nvSpPr>
        <p:spPr/>
        <p:txBody>
          <a:bodyPr/>
          <a:lstStyle/>
          <a:p>
            <a:r>
              <a:rPr lang="en-US" sz="3200" dirty="0"/>
              <a:t>Our goal is to provide each and every rider with a safe and efficient way to and from their destinations</a:t>
            </a:r>
          </a:p>
          <a:p>
            <a:r>
              <a:rPr lang="en-US" sz="3200" dirty="0"/>
              <a:t>To allow riders to feel as independent as possible</a:t>
            </a:r>
          </a:p>
          <a:p>
            <a:r>
              <a:rPr lang="en-US" sz="3200" dirty="0"/>
              <a:t>To get people to the places they need to be </a:t>
            </a:r>
          </a:p>
          <a:p>
            <a:pPr marL="0" indent="0">
              <a:buNone/>
            </a:pPr>
            <a:endParaRPr lang="en-US" dirty="0"/>
          </a:p>
        </p:txBody>
      </p:sp>
    </p:spTree>
    <p:extLst>
      <p:ext uri="{BB962C8B-B14F-4D97-AF65-F5344CB8AC3E}">
        <p14:creationId xmlns:p14="http://schemas.microsoft.com/office/powerpoint/2010/main" val="1859716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FFCD-D8BE-DB72-E244-7DADC244A6F8}"/>
              </a:ext>
            </a:extLst>
          </p:cNvPr>
          <p:cNvSpPr>
            <a:spLocks noGrp="1"/>
          </p:cNvSpPr>
          <p:nvPr>
            <p:ph type="title"/>
          </p:nvPr>
        </p:nvSpPr>
        <p:spPr/>
        <p:txBody>
          <a:bodyPr/>
          <a:lstStyle/>
          <a:p>
            <a:r>
              <a:rPr lang="en-US" dirty="0"/>
              <a:t>FARES</a:t>
            </a:r>
            <a:br>
              <a:rPr lang="en-US" dirty="0"/>
            </a:br>
            <a:endParaRPr lang="en-US" dirty="0"/>
          </a:p>
        </p:txBody>
      </p:sp>
      <p:sp>
        <p:nvSpPr>
          <p:cNvPr id="3" name="Content Placeholder 2">
            <a:extLst>
              <a:ext uri="{FF2B5EF4-FFF2-40B4-BE49-F238E27FC236}">
                <a16:creationId xmlns:a16="http://schemas.microsoft.com/office/drawing/2014/main" id="{A0E6225A-78E4-9D85-7A8B-BE518F542D51}"/>
              </a:ext>
            </a:extLst>
          </p:cNvPr>
          <p:cNvSpPr>
            <a:spLocks noGrp="1"/>
          </p:cNvSpPr>
          <p:nvPr>
            <p:ph idx="1"/>
          </p:nvPr>
        </p:nvSpPr>
        <p:spPr>
          <a:xfrm>
            <a:off x="542863" y="1782483"/>
            <a:ext cx="8596668" cy="3880773"/>
          </a:xfrm>
        </p:spPr>
        <p:txBody>
          <a:bodyPr>
            <a:noAutofit/>
          </a:bodyPr>
          <a:lstStyle/>
          <a:p>
            <a:r>
              <a:rPr lang="en-US" sz="2400" dirty="0"/>
              <a:t>Rides from bus stop to bus stop in the city limits of McComb are $2.00 per ride</a:t>
            </a:r>
          </a:p>
          <a:p>
            <a:r>
              <a:rPr lang="en-US" sz="2400" dirty="0"/>
              <a:t>Rides from bus stop to bus stop in the city limits of Summit are $2.00 per ride</a:t>
            </a:r>
          </a:p>
          <a:p>
            <a:r>
              <a:rPr lang="en-US" sz="2400" dirty="0"/>
              <a:t>Rides from Summit to McComb city limit or vice versa are $3.00 per ride</a:t>
            </a:r>
          </a:p>
          <a:p>
            <a:r>
              <a:rPr lang="en-US" sz="2400" dirty="0"/>
              <a:t>Rides from McComb to Magnolia are $5.00 per ride</a:t>
            </a:r>
          </a:p>
          <a:p>
            <a:r>
              <a:rPr lang="en-US" sz="2400" dirty="0"/>
              <a:t>With low fares we allow the customers to ride to and from designated places, spend money on necessities, and still have change in the pocket afterwards!!!</a:t>
            </a:r>
          </a:p>
        </p:txBody>
      </p:sp>
    </p:spTree>
    <p:extLst>
      <p:ext uri="{BB962C8B-B14F-4D97-AF65-F5344CB8AC3E}">
        <p14:creationId xmlns:p14="http://schemas.microsoft.com/office/powerpoint/2010/main" val="2815951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C357-9B7F-DF02-699B-DA13473DEAF0}"/>
              </a:ext>
            </a:extLst>
          </p:cNvPr>
          <p:cNvSpPr>
            <a:spLocks noGrp="1"/>
          </p:cNvSpPr>
          <p:nvPr>
            <p:ph type="title"/>
          </p:nvPr>
        </p:nvSpPr>
        <p:spPr/>
        <p:txBody>
          <a:bodyPr/>
          <a:lstStyle/>
          <a:p>
            <a:r>
              <a:rPr lang="en-US" dirty="0"/>
              <a:t>Where can you find the bus stops?</a:t>
            </a:r>
          </a:p>
        </p:txBody>
      </p:sp>
      <p:sp>
        <p:nvSpPr>
          <p:cNvPr id="3" name="Content Placeholder 2">
            <a:extLst>
              <a:ext uri="{FF2B5EF4-FFF2-40B4-BE49-F238E27FC236}">
                <a16:creationId xmlns:a16="http://schemas.microsoft.com/office/drawing/2014/main" id="{826543A5-AC93-1D4F-D973-25FF3C862760}"/>
              </a:ext>
            </a:extLst>
          </p:cNvPr>
          <p:cNvSpPr>
            <a:spLocks noGrp="1"/>
          </p:cNvSpPr>
          <p:nvPr>
            <p:ph idx="1"/>
          </p:nvPr>
        </p:nvSpPr>
        <p:spPr/>
        <p:txBody>
          <a:bodyPr/>
          <a:lstStyle/>
          <a:p>
            <a:r>
              <a:rPr lang="en-US" sz="2400" dirty="0"/>
              <a:t>There are bus stops placed in areas to accommodate all genres of riders</a:t>
            </a:r>
          </a:p>
          <a:p>
            <a:r>
              <a:rPr lang="en-US" sz="2400" dirty="0"/>
              <a:t>Several stops are placed in low income housing areas</a:t>
            </a:r>
          </a:p>
          <a:p>
            <a:r>
              <a:rPr lang="en-US" sz="2400" dirty="0"/>
              <a:t>Over the few years ridership numbers show that people in housing authority places have utilized our services the most </a:t>
            </a:r>
          </a:p>
          <a:p>
            <a:r>
              <a:rPr lang="en-US" sz="2400" dirty="0"/>
              <a:t> Ridership in housing authority places has an increase of 35 – 46% yearly </a:t>
            </a:r>
          </a:p>
          <a:p>
            <a:endParaRPr lang="en-US" sz="2400" dirty="0"/>
          </a:p>
          <a:p>
            <a:endParaRPr lang="en-US" dirty="0"/>
          </a:p>
        </p:txBody>
      </p:sp>
    </p:spTree>
    <p:extLst>
      <p:ext uri="{BB962C8B-B14F-4D97-AF65-F5344CB8AC3E}">
        <p14:creationId xmlns:p14="http://schemas.microsoft.com/office/powerpoint/2010/main" val="91926917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98B6-C1F7-2E86-7B32-4E6093219CE1}"/>
              </a:ext>
            </a:extLst>
          </p:cNvPr>
          <p:cNvSpPr>
            <a:spLocks noGrp="1"/>
          </p:cNvSpPr>
          <p:nvPr>
            <p:ph type="title"/>
          </p:nvPr>
        </p:nvSpPr>
        <p:spPr/>
        <p:txBody>
          <a:bodyPr/>
          <a:lstStyle/>
          <a:p>
            <a:r>
              <a:rPr lang="en-US" dirty="0"/>
              <a:t>Who and Where </a:t>
            </a:r>
          </a:p>
        </p:txBody>
      </p:sp>
      <p:sp>
        <p:nvSpPr>
          <p:cNvPr id="3" name="Content Placeholder 2">
            <a:extLst>
              <a:ext uri="{FF2B5EF4-FFF2-40B4-BE49-F238E27FC236}">
                <a16:creationId xmlns:a16="http://schemas.microsoft.com/office/drawing/2014/main" id="{731A5040-368C-5D62-D825-3C18415A7E23}"/>
              </a:ext>
            </a:extLst>
          </p:cNvPr>
          <p:cNvSpPr>
            <a:spLocks noGrp="1"/>
          </p:cNvSpPr>
          <p:nvPr>
            <p:ph idx="1"/>
          </p:nvPr>
        </p:nvSpPr>
        <p:spPr/>
        <p:txBody>
          <a:bodyPr>
            <a:noAutofit/>
          </a:bodyPr>
          <a:lstStyle/>
          <a:p>
            <a:r>
              <a:rPr lang="en-US" sz="2400" dirty="0"/>
              <a:t>We offer transportation services to both ambulatory and </a:t>
            </a:r>
            <a:r>
              <a:rPr lang="en-US" sz="2400" dirty="0" err="1"/>
              <a:t>paralift</a:t>
            </a:r>
            <a:r>
              <a:rPr lang="en-US" sz="2400" dirty="0"/>
              <a:t> (wheelchair, motorized chair) riders</a:t>
            </a:r>
          </a:p>
          <a:p>
            <a:r>
              <a:rPr lang="en-US" sz="2400" dirty="0"/>
              <a:t>Where can you be taken to?</a:t>
            </a:r>
          </a:p>
          <a:p>
            <a:pPr lvl="1"/>
            <a:r>
              <a:rPr lang="en-US" sz="2400" dirty="0"/>
              <a:t>Grocery stores</a:t>
            </a:r>
          </a:p>
          <a:p>
            <a:pPr lvl="1"/>
            <a:r>
              <a:rPr lang="en-US" sz="2400" dirty="0"/>
              <a:t>Shopping malls</a:t>
            </a:r>
          </a:p>
          <a:p>
            <a:pPr lvl="1"/>
            <a:r>
              <a:rPr lang="en-US" sz="2400" dirty="0"/>
              <a:t>Doctor Appointments</a:t>
            </a:r>
          </a:p>
          <a:p>
            <a:pPr lvl="1"/>
            <a:r>
              <a:rPr lang="en-US" sz="2400" dirty="0"/>
              <a:t>Employment</a:t>
            </a:r>
          </a:p>
          <a:p>
            <a:pPr lvl="1"/>
            <a:r>
              <a:rPr lang="en-US" sz="2400" dirty="0"/>
              <a:t>School</a:t>
            </a:r>
          </a:p>
          <a:p>
            <a:pPr lvl="1"/>
            <a:r>
              <a:rPr lang="en-US" sz="2400" dirty="0"/>
              <a:t>Social clubs</a:t>
            </a:r>
          </a:p>
        </p:txBody>
      </p:sp>
    </p:spTree>
    <p:extLst>
      <p:ext uri="{BB962C8B-B14F-4D97-AF65-F5344CB8AC3E}">
        <p14:creationId xmlns:p14="http://schemas.microsoft.com/office/powerpoint/2010/main" val="16574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D3D0-985D-FA8D-DEBC-B74B8A69CA45}"/>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0D31EB46-B1DF-2E53-66BA-C8EB72A78191}"/>
              </a:ext>
            </a:extLst>
          </p:cNvPr>
          <p:cNvSpPr>
            <a:spLocks noGrp="1"/>
          </p:cNvSpPr>
          <p:nvPr>
            <p:ph idx="1"/>
          </p:nvPr>
        </p:nvSpPr>
        <p:spPr/>
        <p:txBody>
          <a:bodyPr>
            <a:normAutofit lnSpcReduction="10000"/>
          </a:bodyPr>
          <a:lstStyle/>
          <a:p>
            <a:r>
              <a:rPr lang="en-US" sz="2400" dirty="0"/>
              <a:t>Mount Zion Economic Community Center, Inc. dba Community Transportation</a:t>
            </a:r>
          </a:p>
          <a:p>
            <a:r>
              <a:rPr lang="en-US" sz="2400" dirty="0"/>
              <a:t>If you know someone in the Pike County area that may be in need of transportation services give us a call </a:t>
            </a:r>
          </a:p>
          <a:p>
            <a:r>
              <a:rPr lang="en-US" sz="2400" dirty="0"/>
              <a:t>We are available Monday through Friday from 7:00 Am to 4:00 PM </a:t>
            </a:r>
          </a:p>
          <a:p>
            <a:r>
              <a:rPr lang="en-US" sz="2400" dirty="0"/>
              <a:t>We provide safe, efficient, prompt transportation services to the general public</a:t>
            </a:r>
          </a:p>
          <a:p>
            <a:pPr marL="0" indent="0">
              <a:buNone/>
            </a:pPr>
            <a:endParaRPr lang="en-US" dirty="0"/>
          </a:p>
          <a:p>
            <a:pPr marL="0" indent="0">
              <a:buNone/>
            </a:pPr>
            <a:r>
              <a:rPr lang="en-US" dirty="0"/>
              <a:t>       </a:t>
            </a:r>
            <a:endParaRPr lang="en-US" sz="6600" dirty="0"/>
          </a:p>
        </p:txBody>
      </p:sp>
    </p:spTree>
    <p:extLst>
      <p:ext uri="{BB962C8B-B14F-4D97-AF65-F5344CB8AC3E}">
        <p14:creationId xmlns:p14="http://schemas.microsoft.com/office/powerpoint/2010/main" val="13247555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FC32-4C1C-4737-BFD5-A0250D31D2A9}"/>
              </a:ext>
            </a:extLst>
          </p:cNvPr>
          <p:cNvSpPr>
            <a:spLocks noGrp="1"/>
          </p:cNvSpPr>
          <p:nvPr>
            <p:ph type="ctrTitle"/>
          </p:nvPr>
        </p:nvSpPr>
        <p:spPr>
          <a:xfrm>
            <a:off x="5695061" y="1241266"/>
            <a:ext cx="5428551" cy="3153753"/>
          </a:xfrm>
        </p:spPr>
        <p:txBody>
          <a:bodyPr>
            <a:normAutofit/>
          </a:bodyPr>
          <a:lstStyle/>
          <a:p>
            <a:pPr>
              <a:lnSpc>
                <a:spcPct val="90000"/>
              </a:lnSpc>
            </a:pPr>
            <a:r>
              <a:rPr lang="en-US" sz="4600" b="1" dirty="0"/>
              <a:t>Community Transit </a:t>
            </a:r>
            <a:br>
              <a:rPr lang="en-US" sz="4600" b="1" dirty="0"/>
            </a:br>
            <a:r>
              <a:rPr lang="en-US" sz="4600" b="1" dirty="0"/>
              <a:t>In </a:t>
            </a:r>
            <a:br>
              <a:rPr lang="en-US" sz="4600" b="1" dirty="0"/>
            </a:br>
            <a:r>
              <a:rPr lang="en-US" sz="4600" b="1" dirty="0"/>
              <a:t>Mississippi</a:t>
            </a:r>
            <a:br>
              <a:rPr lang="en-US" sz="4600" dirty="0"/>
            </a:br>
            <a:endParaRPr lang="en-US" sz="4600" dirty="0"/>
          </a:p>
        </p:txBody>
      </p:sp>
      <p:sp>
        <p:nvSpPr>
          <p:cNvPr id="3" name="Subtitle 2">
            <a:extLst>
              <a:ext uri="{FF2B5EF4-FFF2-40B4-BE49-F238E27FC236}">
                <a16:creationId xmlns:a16="http://schemas.microsoft.com/office/drawing/2014/main" id="{FA12E72E-F7B5-4D22-9528-56B46BF727C3}"/>
              </a:ext>
            </a:extLst>
          </p:cNvPr>
          <p:cNvSpPr>
            <a:spLocks noGrp="1"/>
          </p:cNvSpPr>
          <p:nvPr>
            <p:ph type="subTitle" idx="1"/>
          </p:nvPr>
        </p:nvSpPr>
        <p:spPr>
          <a:xfrm>
            <a:off x="5695061" y="4591665"/>
            <a:ext cx="5428551" cy="1622322"/>
          </a:xfrm>
        </p:spPr>
        <p:txBody>
          <a:bodyPr>
            <a:normAutofit fontScale="85000" lnSpcReduction="20000"/>
          </a:bodyPr>
          <a:lstStyle/>
          <a:p>
            <a:pPr>
              <a:lnSpc>
                <a:spcPct val="90000"/>
              </a:lnSpc>
            </a:pPr>
            <a:r>
              <a:rPr lang="en-US" sz="2400" b="1" dirty="0">
                <a:solidFill>
                  <a:schemeClr val="bg2"/>
                </a:solidFill>
              </a:rPr>
              <a:t>“Access to Mobility Impacts the    Quality of Life”</a:t>
            </a:r>
          </a:p>
          <a:p>
            <a:pPr>
              <a:lnSpc>
                <a:spcPct val="90000"/>
              </a:lnSpc>
            </a:pPr>
            <a:endParaRPr lang="en-US" sz="2400" b="1" dirty="0">
              <a:solidFill>
                <a:schemeClr val="bg2"/>
              </a:solidFill>
            </a:endParaRPr>
          </a:p>
          <a:p>
            <a:pPr>
              <a:lnSpc>
                <a:spcPct val="90000"/>
              </a:lnSpc>
            </a:pPr>
            <a:r>
              <a:rPr lang="en-US" sz="2400" b="1" dirty="0">
                <a:solidFill>
                  <a:schemeClr val="bg2"/>
                </a:solidFill>
              </a:rPr>
              <a:t>MS Housing Conference</a:t>
            </a:r>
          </a:p>
          <a:p>
            <a:pPr>
              <a:lnSpc>
                <a:spcPct val="90000"/>
              </a:lnSpc>
            </a:pPr>
            <a:r>
              <a:rPr lang="en-US" sz="2400" b="1" dirty="0">
                <a:solidFill>
                  <a:schemeClr val="bg2"/>
                </a:solidFill>
              </a:rPr>
              <a:t>April 29  - May 1, 2026</a:t>
            </a:r>
          </a:p>
        </p:txBody>
      </p:sp>
      <p:grpSp>
        <p:nvGrpSpPr>
          <p:cNvPr id="10" name="Group 9">
            <a:extLst>
              <a:ext uri="{FF2B5EF4-FFF2-40B4-BE49-F238E27FC236}">
                <a16:creationId xmlns:a16="http://schemas.microsoft.com/office/drawing/2014/main" id="{7F95E15D-650C-41BB-8319-11DF638190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5" y="396836"/>
            <a:ext cx="4992158" cy="6058999"/>
            <a:chOff x="423335" y="396836"/>
            <a:chExt cx="4992158" cy="6058999"/>
          </a:xfrm>
        </p:grpSpPr>
        <p:sp>
          <p:nvSpPr>
            <p:cNvPr id="11" name="Rectangle 10">
              <a:extLst>
                <a:ext uri="{FF2B5EF4-FFF2-40B4-BE49-F238E27FC236}">
                  <a16:creationId xmlns:a16="http://schemas.microsoft.com/office/drawing/2014/main" id="{00C9107C-7ADA-4B42-9645-0B36A5D3F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25265F45-0285-4358-BCAC-BB7F21B53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3" name="Freeform 5">
              <a:extLst>
                <a:ext uri="{FF2B5EF4-FFF2-40B4-BE49-F238E27FC236}">
                  <a16:creationId xmlns:a16="http://schemas.microsoft.com/office/drawing/2014/main" id="{7E1C4A83-2941-48D7-AC4D-1802CAEE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9" name="Graphic 8" descr="Bus">
            <a:extLst>
              <a:ext uri="{FF2B5EF4-FFF2-40B4-BE49-F238E27FC236}">
                <a16:creationId xmlns:a16="http://schemas.microsoft.com/office/drawing/2014/main" id="{4F929534-6826-584D-59F2-CFCDF63DA4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68388" y="384431"/>
            <a:ext cx="3526244" cy="2804539"/>
          </a:xfrm>
          <a:prstGeom prst="rect">
            <a:avLst/>
          </a:prstGeom>
        </p:spPr>
      </p:pic>
      <p:pic>
        <p:nvPicPr>
          <p:cNvPr id="4" name="Picture 3">
            <a:extLst>
              <a:ext uri="{FF2B5EF4-FFF2-40B4-BE49-F238E27FC236}">
                <a16:creationId xmlns:a16="http://schemas.microsoft.com/office/drawing/2014/main" id="{9FCE2C48-42F3-3C70-33D7-E3D5D8A13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703" y="3270086"/>
            <a:ext cx="3128991" cy="3177089"/>
          </a:xfrm>
          <a:prstGeom prst="rect">
            <a:avLst/>
          </a:prstGeom>
          <a:noFill/>
        </p:spPr>
      </p:pic>
    </p:spTree>
    <p:extLst>
      <p:ext uri="{BB962C8B-B14F-4D97-AF65-F5344CB8AC3E}">
        <p14:creationId xmlns:p14="http://schemas.microsoft.com/office/powerpoint/2010/main" val="157686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0F6E4-7DB3-40A4-510D-650720825F3A}"/>
              </a:ext>
            </a:extLst>
          </p:cNvPr>
          <p:cNvSpPr>
            <a:spLocks noGrp="1"/>
          </p:cNvSpPr>
          <p:nvPr>
            <p:ph idx="1"/>
          </p:nvPr>
        </p:nvSpPr>
        <p:spPr>
          <a:xfrm>
            <a:off x="677334" y="2367627"/>
            <a:ext cx="8596668" cy="3880773"/>
          </a:xfrm>
        </p:spPr>
        <p:txBody>
          <a:bodyPr>
            <a:normAutofit/>
          </a:bodyPr>
          <a:lstStyle/>
          <a:p>
            <a:r>
              <a:rPr lang="en-US" sz="2400" i="1" dirty="0"/>
              <a:t>We can all make a difference in the lives of others in need because it is the most simple of gestures that make the most significant of differences.</a:t>
            </a:r>
          </a:p>
        </p:txBody>
      </p:sp>
    </p:spTree>
    <p:extLst>
      <p:ext uri="{BB962C8B-B14F-4D97-AF65-F5344CB8AC3E}">
        <p14:creationId xmlns:p14="http://schemas.microsoft.com/office/powerpoint/2010/main" val="25175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7155-4576-E424-E155-1BECCE4160FA}"/>
              </a:ext>
            </a:extLst>
          </p:cNvPr>
          <p:cNvSpPr>
            <a:spLocks noGrp="1"/>
          </p:cNvSpPr>
          <p:nvPr>
            <p:ph type="ctrTitle"/>
          </p:nvPr>
        </p:nvSpPr>
        <p:spPr/>
        <p:txBody>
          <a:bodyPr/>
          <a:lstStyle/>
          <a:p>
            <a:r>
              <a:rPr lang="en-US" dirty="0"/>
              <a:t>Mount Zion Economic Community Center Inc.</a:t>
            </a:r>
          </a:p>
        </p:txBody>
      </p:sp>
      <p:sp>
        <p:nvSpPr>
          <p:cNvPr id="3" name="Subtitle 2">
            <a:extLst>
              <a:ext uri="{FF2B5EF4-FFF2-40B4-BE49-F238E27FC236}">
                <a16:creationId xmlns:a16="http://schemas.microsoft.com/office/drawing/2014/main" id="{0E2AFE2B-178E-58BB-9D6E-8551FC6182D2}"/>
              </a:ext>
            </a:extLst>
          </p:cNvPr>
          <p:cNvSpPr>
            <a:spLocks noGrp="1"/>
          </p:cNvSpPr>
          <p:nvPr>
            <p:ph type="subTitle" idx="1"/>
          </p:nvPr>
        </p:nvSpPr>
        <p:spPr/>
        <p:txBody>
          <a:bodyPr/>
          <a:lstStyle/>
          <a:p>
            <a:r>
              <a:rPr lang="en-US" dirty="0"/>
              <a:t>DBA </a:t>
            </a:r>
          </a:p>
          <a:p>
            <a:r>
              <a:rPr lang="en-US" sz="3600" dirty="0"/>
              <a:t>Community Transportation</a:t>
            </a:r>
          </a:p>
        </p:txBody>
      </p:sp>
    </p:spTree>
    <p:extLst>
      <p:ext uri="{BB962C8B-B14F-4D97-AF65-F5344CB8AC3E}">
        <p14:creationId xmlns:p14="http://schemas.microsoft.com/office/powerpoint/2010/main" val="287202393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CFAD-DC43-C738-0B07-A31447BDD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06CABD-8C33-8B89-9ABA-81D8D3ADDFC6}"/>
              </a:ext>
            </a:extLst>
          </p:cNvPr>
          <p:cNvSpPr>
            <a:spLocks noGrp="1"/>
          </p:cNvSpPr>
          <p:nvPr>
            <p:ph idx="1"/>
          </p:nvPr>
        </p:nvSpPr>
        <p:spPr>
          <a:xfrm>
            <a:off x="873710" y="4128247"/>
            <a:ext cx="8198237" cy="1899668"/>
          </a:xfrm>
        </p:spPr>
        <p:txBody>
          <a:bodyPr>
            <a:normAutofit/>
          </a:bodyPr>
          <a:lstStyle/>
          <a:p>
            <a:pPr marL="0" indent="0">
              <a:buNone/>
            </a:pPr>
            <a:r>
              <a:rPr lang="en-US" sz="6000" dirty="0">
                <a:solidFill>
                  <a:schemeClr val="accent5">
                    <a:lumMod val="60000"/>
                    <a:lumOff val="40000"/>
                  </a:schemeClr>
                </a:solidFill>
              </a:rPr>
              <a:t>“We </a:t>
            </a:r>
            <a:r>
              <a:rPr lang="en-US" sz="6000" dirty="0">
                <a:solidFill>
                  <a:schemeClr val="accent3">
                    <a:lumMod val="60000"/>
                    <a:lumOff val="40000"/>
                  </a:schemeClr>
                </a:solidFill>
              </a:rPr>
              <a:t>Drive, </a:t>
            </a:r>
            <a:r>
              <a:rPr lang="en-US" sz="6000" dirty="0">
                <a:solidFill>
                  <a:srgbClr val="00B050"/>
                </a:solidFill>
              </a:rPr>
              <a:t>You</a:t>
            </a:r>
            <a:r>
              <a:rPr lang="en-US" sz="6000" dirty="0"/>
              <a:t> </a:t>
            </a:r>
            <a:r>
              <a:rPr lang="en-US" sz="6000" dirty="0">
                <a:solidFill>
                  <a:srgbClr val="0070C0"/>
                </a:solidFill>
              </a:rPr>
              <a:t>Ride”</a:t>
            </a:r>
          </a:p>
        </p:txBody>
      </p:sp>
      <p:pic>
        <p:nvPicPr>
          <p:cNvPr id="7" name="Picture 6">
            <a:extLst>
              <a:ext uri="{FF2B5EF4-FFF2-40B4-BE49-F238E27FC236}">
                <a16:creationId xmlns:a16="http://schemas.microsoft.com/office/drawing/2014/main" id="{AE08315E-2DAB-E7E1-E9B5-7710FA282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45658" cy="4128247"/>
          </a:xfrm>
          <a:prstGeom prst="rect">
            <a:avLst/>
          </a:prstGeom>
        </p:spPr>
      </p:pic>
    </p:spTree>
    <p:extLst>
      <p:ext uri="{BB962C8B-B14F-4D97-AF65-F5344CB8AC3E}">
        <p14:creationId xmlns:p14="http://schemas.microsoft.com/office/powerpoint/2010/main" val="1657599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6A015F-402D-1CCC-254B-8963FC09B8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flipV="1">
            <a:off x="129289" y="98086"/>
            <a:ext cx="2761831" cy="2071373"/>
          </a:xfrm>
        </p:spPr>
      </p:pic>
      <p:pic>
        <p:nvPicPr>
          <p:cNvPr id="7" name="Picture 6">
            <a:extLst>
              <a:ext uri="{FF2B5EF4-FFF2-40B4-BE49-F238E27FC236}">
                <a16:creationId xmlns:a16="http://schemas.microsoft.com/office/drawing/2014/main" id="{3144E2E7-D71D-72F3-FD75-77502EF46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88" y="2169460"/>
            <a:ext cx="3545541" cy="2659156"/>
          </a:xfrm>
          <a:prstGeom prst="rect">
            <a:avLst/>
          </a:prstGeom>
        </p:spPr>
      </p:pic>
      <p:pic>
        <p:nvPicPr>
          <p:cNvPr id="9" name="Picture 8">
            <a:extLst>
              <a:ext uri="{FF2B5EF4-FFF2-40B4-BE49-F238E27FC236}">
                <a16:creationId xmlns:a16="http://schemas.microsoft.com/office/drawing/2014/main" id="{3489A612-48B3-3D71-4F0A-53EACA8CA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120" y="98086"/>
            <a:ext cx="4277521" cy="2280991"/>
          </a:xfrm>
          <a:prstGeom prst="rect">
            <a:avLst/>
          </a:prstGeom>
        </p:spPr>
      </p:pic>
      <p:pic>
        <p:nvPicPr>
          <p:cNvPr id="11" name="Picture 10">
            <a:extLst>
              <a:ext uri="{FF2B5EF4-FFF2-40B4-BE49-F238E27FC236}">
                <a16:creationId xmlns:a16="http://schemas.microsoft.com/office/drawing/2014/main" id="{A3ACA4DE-8CC0-DC16-162C-CDCD37DA8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829" y="2379604"/>
            <a:ext cx="3545541" cy="2659156"/>
          </a:xfrm>
          <a:prstGeom prst="rect">
            <a:avLst/>
          </a:prstGeom>
        </p:spPr>
      </p:pic>
      <p:pic>
        <p:nvPicPr>
          <p:cNvPr id="15" name="Picture 14">
            <a:extLst>
              <a:ext uri="{FF2B5EF4-FFF2-40B4-BE49-F238E27FC236}">
                <a16:creationId xmlns:a16="http://schemas.microsoft.com/office/drawing/2014/main" id="{533E8EEF-1E61-E3E1-A2A8-AA35CC11A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8641" y="97559"/>
            <a:ext cx="3050899" cy="4454148"/>
          </a:xfrm>
          <a:prstGeom prst="rect">
            <a:avLst/>
          </a:prstGeom>
        </p:spPr>
      </p:pic>
      <p:pic>
        <p:nvPicPr>
          <p:cNvPr id="17" name="Picture 16">
            <a:extLst>
              <a:ext uri="{FF2B5EF4-FFF2-40B4-BE49-F238E27FC236}">
                <a16:creationId xmlns:a16="http://schemas.microsoft.com/office/drawing/2014/main" id="{65E306FF-BE23-9D37-0112-0DDD7E4BFC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538" y="4551708"/>
            <a:ext cx="5113163" cy="2306292"/>
          </a:xfrm>
          <a:prstGeom prst="rect">
            <a:avLst/>
          </a:prstGeom>
        </p:spPr>
      </p:pic>
      <p:pic>
        <p:nvPicPr>
          <p:cNvPr id="19" name="Picture 18">
            <a:extLst>
              <a:ext uri="{FF2B5EF4-FFF2-40B4-BE49-F238E27FC236}">
                <a16:creationId xmlns:a16="http://schemas.microsoft.com/office/drawing/2014/main" id="{28260BB2-C12F-215A-5A4A-023723DBD5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7599" y="4583770"/>
            <a:ext cx="5369482" cy="2242167"/>
          </a:xfrm>
          <a:prstGeom prst="rect">
            <a:avLst/>
          </a:prstGeom>
        </p:spPr>
      </p:pic>
    </p:spTree>
    <p:extLst>
      <p:ext uri="{BB962C8B-B14F-4D97-AF65-F5344CB8AC3E}">
        <p14:creationId xmlns:p14="http://schemas.microsoft.com/office/powerpoint/2010/main" val="3173233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6599-EFFF-5E8A-1417-34D66751177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FF48D483-16E1-D627-D3AD-2D64917DB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07741" cy="3012141"/>
          </a:xfrm>
          <a:prstGeom prst="rect">
            <a:avLst/>
          </a:prstGeom>
        </p:spPr>
      </p:pic>
      <p:pic>
        <p:nvPicPr>
          <p:cNvPr id="11" name="Content Placeholder 10">
            <a:extLst>
              <a:ext uri="{FF2B5EF4-FFF2-40B4-BE49-F238E27FC236}">
                <a16:creationId xmlns:a16="http://schemas.microsoft.com/office/drawing/2014/main" id="{FEA3F381-EF1B-01BD-F505-7B8E775336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07741" y="1"/>
            <a:ext cx="4374776" cy="3012140"/>
          </a:xfrm>
        </p:spPr>
      </p:pic>
      <p:pic>
        <p:nvPicPr>
          <p:cNvPr id="13" name="Picture 12">
            <a:extLst>
              <a:ext uri="{FF2B5EF4-FFF2-40B4-BE49-F238E27FC236}">
                <a16:creationId xmlns:a16="http://schemas.microsoft.com/office/drawing/2014/main" id="{CC31B3F2-AF09-85A7-88C6-D61A48732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6825"/>
            <a:ext cx="3590365" cy="2754983"/>
          </a:xfrm>
          <a:prstGeom prst="rect">
            <a:avLst/>
          </a:prstGeom>
        </p:spPr>
      </p:pic>
      <p:pic>
        <p:nvPicPr>
          <p:cNvPr id="15" name="Picture 14">
            <a:extLst>
              <a:ext uri="{FF2B5EF4-FFF2-40B4-BE49-F238E27FC236}">
                <a16:creationId xmlns:a16="http://schemas.microsoft.com/office/drawing/2014/main" id="{97F50A52-9E25-CA2A-262C-E96E63D85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262" y="2938943"/>
            <a:ext cx="4002823" cy="2548964"/>
          </a:xfrm>
          <a:prstGeom prst="rect">
            <a:avLst/>
          </a:prstGeom>
        </p:spPr>
      </p:pic>
      <p:pic>
        <p:nvPicPr>
          <p:cNvPr id="17" name="Picture 16">
            <a:extLst>
              <a:ext uri="{FF2B5EF4-FFF2-40B4-BE49-F238E27FC236}">
                <a16:creationId xmlns:a16="http://schemas.microsoft.com/office/drawing/2014/main" id="{2058B0AB-238E-CD6F-DA3C-E04131BE8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0365" y="2206825"/>
            <a:ext cx="3393359" cy="4572000"/>
          </a:xfrm>
          <a:prstGeom prst="rect">
            <a:avLst/>
          </a:prstGeom>
        </p:spPr>
      </p:pic>
      <p:pic>
        <p:nvPicPr>
          <p:cNvPr id="19" name="Picture 18">
            <a:extLst>
              <a:ext uri="{FF2B5EF4-FFF2-40B4-BE49-F238E27FC236}">
                <a16:creationId xmlns:a16="http://schemas.microsoft.com/office/drawing/2014/main" id="{35F70168-B771-AC50-7A6A-1BC964DEF3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02" y="4196990"/>
            <a:ext cx="3339825" cy="2581835"/>
          </a:xfrm>
          <a:prstGeom prst="rect">
            <a:avLst/>
          </a:prstGeom>
        </p:spPr>
      </p:pic>
    </p:spTree>
    <p:extLst>
      <p:ext uri="{BB962C8B-B14F-4D97-AF65-F5344CB8AC3E}">
        <p14:creationId xmlns:p14="http://schemas.microsoft.com/office/powerpoint/2010/main" val="419493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A57D-CD5E-3464-29F9-D0D4A6FF991F}"/>
              </a:ext>
            </a:extLst>
          </p:cNvPr>
          <p:cNvSpPr>
            <a:spLocks noGrp="1"/>
          </p:cNvSpPr>
          <p:nvPr>
            <p:ph type="title"/>
          </p:nvPr>
        </p:nvSpPr>
        <p:spPr>
          <a:xfrm>
            <a:off x="1154954" y="947920"/>
            <a:ext cx="9783556" cy="728480"/>
          </a:xfrm>
        </p:spPr>
        <p:txBody>
          <a:bodyPr/>
          <a:lstStyle/>
          <a:p>
            <a:r>
              <a:rPr lang="en-US" b="1" dirty="0"/>
              <a:t>MDOT Public Transit Division – What We Do</a:t>
            </a:r>
          </a:p>
        </p:txBody>
      </p:sp>
      <p:sp>
        <p:nvSpPr>
          <p:cNvPr id="3" name="Content Placeholder 2">
            <a:extLst>
              <a:ext uri="{FF2B5EF4-FFF2-40B4-BE49-F238E27FC236}">
                <a16:creationId xmlns:a16="http://schemas.microsoft.com/office/drawing/2014/main" id="{709F0317-8AD8-AD48-72EA-79F2D425E9AF}"/>
              </a:ext>
            </a:extLst>
          </p:cNvPr>
          <p:cNvSpPr>
            <a:spLocks noGrp="1"/>
          </p:cNvSpPr>
          <p:nvPr>
            <p:ph idx="1"/>
          </p:nvPr>
        </p:nvSpPr>
        <p:spPr>
          <a:xfrm>
            <a:off x="1154954" y="2330245"/>
            <a:ext cx="10334040" cy="4291781"/>
          </a:xfrm>
        </p:spPr>
        <p:txBody>
          <a:bodyPr/>
          <a:lstStyle/>
          <a:p>
            <a:pPr marL="0" marR="0" lvl="0" indent="0" algn="just"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800" b="1" i="0" u="none" strike="noStrike" kern="1200" cap="all" spc="0" normalizeH="0" baseline="0" noProof="0" dirty="0">
                <a:ln>
                  <a:noFill/>
                </a:ln>
                <a:solidFill>
                  <a:schemeClr val="accent2"/>
                </a:solidFill>
                <a:effectLst/>
                <a:uLnTx/>
                <a:uFillTx/>
                <a:latin typeface="Century Gothic" panose="020B0502020202020204"/>
                <a:ea typeface="+mn-ea"/>
                <a:cs typeface="+mn-cs"/>
              </a:rPr>
              <a:t>The Division administer federal and state grant programs and provides technical assistance to state agencies, local governments, as well as public and private non-profit sponsors of transportation programs or projects to develop and maintain coordinated, affordable and accessible mobility options.  The Division plan, develop, support and oversee the delivery of a comprehensive transit network with emphasis on accessing services that improve quality of life opportunities. </a:t>
            </a:r>
          </a:p>
          <a:p>
            <a:endParaRPr lang="en-US" dirty="0"/>
          </a:p>
        </p:txBody>
      </p:sp>
      <p:pic>
        <p:nvPicPr>
          <p:cNvPr id="4" name="Picture 3">
            <a:extLst>
              <a:ext uri="{FF2B5EF4-FFF2-40B4-BE49-F238E27FC236}">
                <a16:creationId xmlns:a16="http://schemas.microsoft.com/office/drawing/2014/main" id="{E9E9990E-0CD3-D116-2F25-619BA2032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780" y="4122174"/>
            <a:ext cx="5604387" cy="2499852"/>
          </a:xfrm>
          <a:prstGeom prst="ellipse">
            <a:avLst/>
          </a:prstGeom>
          <a:ln>
            <a:noFill/>
          </a:ln>
          <a:effectLst>
            <a:softEdge rad="112500"/>
          </a:effectLst>
        </p:spPr>
      </p:pic>
    </p:spTree>
    <p:extLst>
      <p:ext uri="{BB962C8B-B14F-4D97-AF65-F5344CB8AC3E}">
        <p14:creationId xmlns:p14="http://schemas.microsoft.com/office/powerpoint/2010/main" val="216836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F01F-1C23-4B10-C945-3A11431279CC}"/>
              </a:ext>
            </a:extLst>
          </p:cNvPr>
          <p:cNvSpPr>
            <a:spLocks noGrp="1"/>
          </p:cNvSpPr>
          <p:nvPr>
            <p:ph type="title"/>
          </p:nvPr>
        </p:nvSpPr>
        <p:spPr/>
        <p:txBody>
          <a:bodyPr/>
          <a:lstStyle/>
          <a:p>
            <a:pPr algn="ctr"/>
            <a:r>
              <a:rPr lang="en-US" b="1" dirty="0"/>
              <a:t>Program Descriptions</a:t>
            </a:r>
          </a:p>
        </p:txBody>
      </p:sp>
      <p:sp>
        <p:nvSpPr>
          <p:cNvPr id="3" name="Content Placeholder 2">
            <a:extLst>
              <a:ext uri="{FF2B5EF4-FFF2-40B4-BE49-F238E27FC236}">
                <a16:creationId xmlns:a16="http://schemas.microsoft.com/office/drawing/2014/main" id="{42EEFF4D-E01D-7564-4B8F-D990C17B87C1}"/>
              </a:ext>
            </a:extLst>
          </p:cNvPr>
          <p:cNvSpPr>
            <a:spLocks noGrp="1"/>
          </p:cNvSpPr>
          <p:nvPr>
            <p:ph idx="1"/>
          </p:nvPr>
        </p:nvSpPr>
        <p:spPr>
          <a:xfrm>
            <a:off x="217695" y="2388871"/>
            <a:ext cx="3996166" cy="3521208"/>
          </a:xfrm>
        </p:spPr>
        <p:txBody>
          <a:bodyPr>
            <a:normAutofit fontScale="92500" lnSpcReduction="20000"/>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000" b="1" i="0" u="none" strike="noStrike" kern="1200" cap="none" spc="0" normalizeH="0" baseline="0" noProof="0" dirty="0">
                <a:ln>
                  <a:noFill/>
                </a:ln>
                <a:solidFill>
                  <a:schemeClr val="tx2"/>
                </a:solidFill>
                <a:effectLst/>
                <a:uLnTx/>
                <a:uFillTx/>
                <a:latin typeface="Trebuchet MS" panose="020B0603020202020204" pitchFamily="34" charset="0"/>
                <a:ea typeface="+mn-ea"/>
                <a:cs typeface="+mn-cs"/>
              </a:rPr>
              <a:t>5310 Enhanced Mobility of Seniors and Individuals with Disabilities</a:t>
            </a:r>
          </a:p>
          <a:p>
            <a:pPr marL="0" marR="0" lvl="0" indent="0" algn="just"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altLang="en-US" sz="2000" b="0" i="0" u="none" strike="noStrike" kern="1200" cap="none" spc="0" normalizeH="0" baseline="0" noProof="0" dirty="0">
                <a:ln>
                  <a:noFill/>
                </a:ln>
                <a:solidFill>
                  <a:schemeClr val="tx2"/>
                </a:solidFill>
                <a:effectLst/>
                <a:uLnTx/>
                <a:uFillTx/>
                <a:latin typeface="Trebuchet MS" panose="020B0603020202020204" pitchFamily="34" charset="0"/>
                <a:ea typeface="+mn-ea"/>
                <a:cs typeface="Times New Roman" pitchFamily="18" charset="0"/>
              </a:rPr>
              <a:t>The goal of the Section 5310 program is to enhance mobility for seniors &amp; persons with disabilities by providing funds for programs to serve the special needs of transit-dependent populations beyond traditional public transportation services &amp; Americans with Disabilities Act complimentary para-transit services</a:t>
            </a:r>
            <a:endParaRPr kumimoji="0" lang="en-US" sz="2000" b="0" i="0" u="none" strike="noStrike" kern="1200" cap="none" spc="0" normalizeH="0" baseline="0" noProof="0" dirty="0">
              <a:ln>
                <a:noFill/>
              </a:ln>
              <a:solidFill>
                <a:schemeClr val="tx2"/>
              </a:solidFill>
              <a:effectLst/>
              <a:uLnTx/>
              <a:uFillTx/>
              <a:latin typeface="Trebuchet MS" panose="020B0603020202020204" pitchFamily="34" charset="0"/>
              <a:ea typeface="+mn-ea"/>
              <a:cs typeface="+mn-cs"/>
            </a:endParaRPr>
          </a:p>
          <a:p>
            <a:endParaRPr lang="en-US" dirty="0"/>
          </a:p>
        </p:txBody>
      </p:sp>
      <p:sp>
        <p:nvSpPr>
          <p:cNvPr id="4" name="Content Placeholder 2">
            <a:extLst>
              <a:ext uri="{FF2B5EF4-FFF2-40B4-BE49-F238E27FC236}">
                <a16:creationId xmlns:a16="http://schemas.microsoft.com/office/drawing/2014/main" id="{1BCA6B5A-3223-26DC-3FB3-4BE744820306}"/>
              </a:ext>
            </a:extLst>
          </p:cNvPr>
          <p:cNvSpPr txBox="1">
            <a:spLocks/>
          </p:cNvSpPr>
          <p:nvPr/>
        </p:nvSpPr>
        <p:spPr>
          <a:xfrm>
            <a:off x="7978140" y="2388871"/>
            <a:ext cx="3874769" cy="3521208"/>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107950" marR="0" lvl="0" indent="0" algn="ctr" defTabSz="457200" rtl="0" eaLnBrk="1" fontAlgn="auto" latinLnBrk="0" hangingPunct="1">
              <a:lnSpc>
                <a:spcPct val="100000"/>
              </a:lnSpc>
              <a:spcBef>
                <a:spcPts val="1000"/>
              </a:spcBef>
              <a:spcAft>
                <a:spcPts val="0"/>
              </a:spcAft>
              <a:buClr>
                <a:srgbClr val="90C226"/>
              </a:buClr>
              <a:buSzPct val="80000"/>
              <a:buFont typeface="Arial" charset="0"/>
              <a:buNone/>
              <a:tabLst/>
              <a:defRPr/>
            </a:pPr>
            <a:r>
              <a:rPr kumimoji="0" lang="en-US" altLang="en-US" sz="2000" b="1" i="0" u="none" strike="noStrike" kern="1200" cap="none" spc="0" normalizeH="0" baseline="0" noProof="0" dirty="0">
                <a:ln>
                  <a:noFill/>
                </a:ln>
                <a:solidFill>
                  <a:schemeClr val="tx2"/>
                </a:solidFill>
                <a:effectLst/>
                <a:uLnTx/>
                <a:uFillTx/>
                <a:latin typeface="Trebuchet MS" panose="020B0603020202020204"/>
                <a:ea typeface="+mn-ea"/>
                <a:cs typeface="Times New Roman" pitchFamily="18" charset="0"/>
              </a:rPr>
              <a:t>5311 Rural Areas Programs</a:t>
            </a:r>
          </a:p>
          <a:p>
            <a:pPr marL="107950" marR="0" lvl="0" indent="0" algn="just" defTabSz="457200" rtl="0" eaLnBrk="1" fontAlgn="auto" latinLnBrk="0" hangingPunct="1">
              <a:lnSpc>
                <a:spcPct val="100000"/>
              </a:lnSpc>
              <a:spcBef>
                <a:spcPts val="1000"/>
              </a:spcBef>
              <a:spcAft>
                <a:spcPts val="0"/>
              </a:spcAft>
              <a:buClr>
                <a:srgbClr val="90C226"/>
              </a:buClr>
              <a:buSzPct val="80000"/>
              <a:buFont typeface="Arial" charset="0"/>
              <a:buNone/>
              <a:tabLst/>
              <a:defRPr/>
            </a:pPr>
            <a:r>
              <a:rPr kumimoji="0" lang="en-US" altLang="en-US" sz="2000" b="0" i="0" u="none" strike="noStrike" kern="1200" cap="none" spc="0" normalizeH="0" baseline="0" noProof="0" dirty="0">
                <a:ln>
                  <a:noFill/>
                </a:ln>
                <a:solidFill>
                  <a:schemeClr val="tx2"/>
                </a:solidFill>
                <a:effectLst/>
                <a:uLnTx/>
                <a:uFillTx/>
                <a:latin typeface="Trebuchet MS" panose="020B0603020202020204"/>
                <a:ea typeface="+mn-ea"/>
                <a:cs typeface="Times New Roman" pitchFamily="18" charset="0"/>
              </a:rPr>
              <a:t>To provide capital, planning, and operating assistance to states to support public transportation including Job Access and Reverse Commute in rural areas with population less than 50,000, where many residents often rely on public transit to reach their destinations.</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pic>
        <p:nvPicPr>
          <p:cNvPr id="5" name="Picture 4" descr="A group of people on a bus&#10;&#10;Description automatically generated with medium confidence">
            <a:extLst>
              <a:ext uri="{FF2B5EF4-FFF2-40B4-BE49-F238E27FC236}">
                <a16:creationId xmlns:a16="http://schemas.microsoft.com/office/drawing/2014/main" id="{D442DFD2-C393-EC9B-722D-10D123D33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13861" y="2388870"/>
            <a:ext cx="3885675" cy="3952935"/>
          </a:xfrm>
          <a:prstGeom prst="ellipse">
            <a:avLst/>
          </a:prstGeom>
          <a:ln>
            <a:noFill/>
          </a:ln>
          <a:effectLst>
            <a:softEdge rad="112500"/>
          </a:effectLst>
        </p:spPr>
      </p:pic>
    </p:spTree>
    <p:extLst>
      <p:ext uri="{BB962C8B-B14F-4D97-AF65-F5344CB8AC3E}">
        <p14:creationId xmlns:p14="http://schemas.microsoft.com/office/powerpoint/2010/main" val="158449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7B32-EEDD-4123-B588-0FA1775533BB}"/>
              </a:ext>
            </a:extLst>
          </p:cNvPr>
          <p:cNvSpPr>
            <a:spLocks noGrp="1"/>
          </p:cNvSpPr>
          <p:nvPr>
            <p:ph type="title"/>
          </p:nvPr>
        </p:nvSpPr>
        <p:spPr/>
        <p:txBody>
          <a:bodyPr>
            <a:normAutofit fontScale="90000"/>
          </a:bodyPr>
          <a:lstStyle/>
          <a:p>
            <a:pPr algn="ctr"/>
            <a:r>
              <a:rPr lang="en-US" altLang="en-US" b="1" dirty="0"/>
              <a:t>COMMUNITY TRANSIT IN MISSISSIPPI</a:t>
            </a:r>
            <a:br>
              <a:rPr lang="en-US" dirty="0"/>
            </a:br>
            <a:endParaRPr lang="en-US" dirty="0"/>
          </a:p>
        </p:txBody>
      </p:sp>
      <p:graphicFrame>
        <p:nvGraphicFramePr>
          <p:cNvPr id="6" name="Rectangle 3">
            <a:extLst>
              <a:ext uri="{FF2B5EF4-FFF2-40B4-BE49-F238E27FC236}">
                <a16:creationId xmlns:a16="http://schemas.microsoft.com/office/drawing/2014/main" id="{3EE43E7F-B951-4F8A-A7D6-D610D9A87FA8}"/>
              </a:ext>
            </a:extLst>
          </p:cNvPr>
          <p:cNvGraphicFramePr>
            <a:graphicFrameLocks noGrp="1"/>
          </p:cNvGraphicFramePr>
          <p:nvPr>
            <p:ph idx="1"/>
            <p:extLst>
              <p:ext uri="{D42A27DB-BD31-4B8C-83A1-F6EECF244321}">
                <p14:modId xmlns:p14="http://schemas.microsoft.com/office/powerpoint/2010/main" val="3498987510"/>
              </p:ext>
            </p:extLst>
          </p:nvPr>
        </p:nvGraphicFramePr>
        <p:xfrm>
          <a:off x="1155700" y="2603500"/>
          <a:ext cx="87614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7130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445A-A4CA-4E4B-8877-F536CF9196E1}"/>
              </a:ext>
            </a:extLst>
          </p:cNvPr>
          <p:cNvSpPr>
            <a:spLocks noGrp="1"/>
          </p:cNvSpPr>
          <p:nvPr>
            <p:ph type="title"/>
          </p:nvPr>
        </p:nvSpPr>
        <p:spPr/>
        <p:txBody>
          <a:bodyPr>
            <a:normAutofit/>
          </a:bodyPr>
          <a:lstStyle/>
          <a:p>
            <a:pPr algn="ctr"/>
            <a:r>
              <a:rPr lang="en-US" sz="2800" b="1" dirty="0">
                <a:solidFill>
                  <a:schemeClr val="bg1"/>
                </a:solidFill>
              </a:rPr>
              <a:t>STATEWIDE/REGIONAL COORDINATION</a:t>
            </a:r>
            <a:endParaRPr lang="en-US" sz="2800" dirty="0">
              <a:solidFill>
                <a:schemeClr val="bg1"/>
              </a:solidFill>
            </a:endParaRPr>
          </a:p>
        </p:txBody>
      </p:sp>
      <p:sp>
        <p:nvSpPr>
          <p:cNvPr id="3" name="Content Placeholder 2">
            <a:extLst>
              <a:ext uri="{FF2B5EF4-FFF2-40B4-BE49-F238E27FC236}">
                <a16:creationId xmlns:a16="http://schemas.microsoft.com/office/drawing/2014/main" id="{DD3E8D16-AD01-4D68-AAA1-C22BD3870DEC}"/>
              </a:ext>
            </a:extLst>
          </p:cNvPr>
          <p:cNvSpPr>
            <a:spLocks noGrp="1"/>
          </p:cNvSpPr>
          <p:nvPr>
            <p:ph idx="1"/>
          </p:nvPr>
        </p:nvSpPr>
        <p:spPr>
          <a:xfrm>
            <a:off x="1154954" y="2603500"/>
            <a:ext cx="8761413" cy="3959532"/>
          </a:xfrm>
        </p:spPr>
        <p:txBody>
          <a:bodyPr>
            <a:normAutofit/>
          </a:bodyPr>
          <a:lstStyle/>
          <a:p>
            <a:r>
              <a:rPr lang="en-US" b="1" dirty="0">
                <a:solidFill>
                  <a:schemeClr val="accent1">
                    <a:lumMod val="75000"/>
                  </a:schemeClr>
                </a:solidFill>
              </a:rPr>
              <a:t>Coordination is how we plan and provide services.</a:t>
            </a:r>
          </a:p>
          <a:p>
            <a:r>
              <a:rPr lang="en-US" b="1" dirty="0">
                <a:solidFill>
                  <a:schemeClr val="accent1">
                    <a:lumMod val="75000"/>
                  </a:schemeClr>
                </a:solidFill>
              </a:rPr>
              <a:t>Overall goal is to improve availability and accessibility of resources. </a:t>
            </a:r>
          </a:p>
          <a:p>
            <a:r>
              <a:rPr lang="en-US" b="1" dirty="0">
                <a:solidFill>
                  <a:schemeClr val="accent1">
                    <a:lumMod val="75000"/>
                  </a:schemeClr>
                </a:solidFill>
              </a:rPr>
              <a:t>Essential strategic actions include: </a:t>
            </a:r>
          </a:p>
          <a:p>
            <a:pPr lvl="1"/>
            <a:r>
              <a:rPr lang="en-US" sz="1700" b="1" dirty="0">
                <a:solidFill>
                  <a:srgbClr val="FF0000"/>
                </a:solidFill>
              </a:rPr>
              <a:t>Increased investments</a:t>
            </a:r>
          </a:p>
          <a:p>
            <a:pPr lvl="1"/>
            <a:r>
              <a:rPr lang="en-US" sz="1700" b="1" dirty="0">
                <a:solidFill>
                  <a:srgbClr val="FF0000"/>
                </a:solidFill>
              </a:rPr>
              <a:t>better  use of resources </a:t>
            </a:r>
          </a:p>
          <a:p>
            <a:pPr lvl="1"/>
            <a:r>
              <a:rPr lang="en-US" sz="1700" b="1" dirty="0">
                <a:solidFill>
                  <a:srgbClr val="FF0000"/>
                </a:solidFill>
              </a:rPr>
              <a:t>more flexibility ; and </a:t>
            </a:r>
          </a:p>
          <a:p>
            <a:pPr lvl="1"/>
            <a:r>
              <a:rPr lang="en-US" sz="1700" b="1" dirty="0">
                <a:solidFill>
                  <a:srgbClr val="FF0000"/>
                </a:solidFill>
              </a:rPr>
              <a:t>More partnerships with the public/private sector </a:t>
            </a:r>
          </a:p>
          <a:p>
            <a:r>
              <a:rPr lang="en-US" b="1" dirty="0">
                <a:solidFill>
                  <a:schemeClr val="accent1">
                    <a:lumMod val="75000"/>
                  </a:schemeClr>
                </a:solidFill>
              </a:rPr>
              <a:t>A bottom-up collaborative planning process identified as most practical way to stretch resources and improve mobility for everyone.  </a:t>
            </a:r>
          </a:p>
          <a:p>
            <a:pPr marL="0" indent="0">
              <a:buNone/>
            </a:pPr>
            <a:endParaRPr lang="en-US" dirty="0"/>
          </a:p>
        </p:txBody>
      </p:sp>
    </p:spTree>
    <p:extLst>
      <p:ext uri="{BB962C8B-B14F-4D97-AF65-F5344CB8AC3E}">
        <p14:creationId xmlns:p14="http://schemas.microsoft.com/office/powerpoint/2010/main" val="183707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AFA38AE-D1D2-46D0-81DD-CC26D3734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357D8FFA-3018-4836-B60C-5A671B710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23D9BBF4-93AB-4D96-9EB1-4CF6B6C935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9A7FF10B-F341-44AE-BA91-0D22729575DD}"/>
              </a:ext>
            </a:extLst>
          </p:cNvPr>
          <p:cNvSpPr>
            <a:spLocks noGrp="1"/>
          </p:cNvSpPr>
          <p:nvPr>
            <p:ph type="title"/>
          </p:nvPr>
        </p:nvSpPr>
        <p:spPr>
          <a:xfrm>
            <a:off x="1154955" y="973668"/>
            <a:ext cx="2942210" cy="1020232"/>
          </a:xfrm>
        </p:spPr>
        <p:txBody>
          <a:bodyPr>
            <a:normAutofit/>
          </a:bodyPr>
          <a:lstStyle/>
          <a:p>
            <a:r>
              <a:rPr lang="en-US" altLang="en-US" sz="3300" b="1"/>
              <a:t>Coordination</a:t>
            </a:r>
            <a:endParaRPr lang="en-US" sz="3300"/>
          </a:p>
        </p:txBody>
      </p:sp>
      <p:sp>
        <p:nvSpPr>
          <p:cNvPr id="3" name="Content Placeholder 2">
            <a:extLst>
              <a:ext uri="{FF2B5EF4-FFF2-40B4-BE49-F238E27FC236}">
                <a16:creationId xmlns:a16="http://schemas.microsoft.com/office/drawing/2014/main" id="{2A3BE59F-6770-4514-AD9F-21D9950D10EC}"/>
              </a:ext>
            </a:extLst>
          </p:cNvPr>
          <p:cNvSpPr>
            <a:spLocks noGrp="1"/>
          </p:cNvSpPr>
          <p:nvPr>
            <p:ph idx="1"/>
          </p:nvPr>
        </p:nvSpPr>
        <p:spPr>
          <a:xfrm>
            <a:off x="766916" y="2120900"/>
            <a:ext cx="4129549" cy="3898900"/>
          </a:xfrm>
        </p:spPr>
        <p:txBody>
          <a:bodyPr>
            <a:normAutofit lnSpcReduction="10000"/>
          </a:bodyPr>
          <a:lstStyle/>
          <a:p>
            <a:pPr marL="0" indent="0">
              <a:lnSpc>
                <a:spcPct val="90000"/>
              </a:lnSpc>
              <a:buNone/>
            </a:pPr>
            <a:r>
              <a:rPr lang="en-US" altLang="en-US" sz="1700" b="1" dirty="0">
                <a:solidFill>
                  <a:schemeClr val="bg1"/>
                </a:solidFill>
              </a:rPr>
              <a:t>A “Process” through which stakeholders  from different agencies, organizations and client groups work together to achieve one or all of the following goals:   </a:t>
            </a:r>
          </a:p>
          <a:p>
            <a:pPr marL="609600" indent="-609600">
              <a:lnSpc>
                <a:spcPct val="90000"/>
              </a:lnSpc>
            </a:pPr>
            <a:endParaRPr lang="en-US" altLang="en-US" sz="1700" b="1" dirty="0">
              <a:solidFill>
                <a:schemeClr val="bg1"/>
              </a:solidFill>
            </a:endParaRPr>
          </a:p>
          <a:p>
            <a:pPr lvl="2">
              <a:lnSpc>
                <a:spcPct val="90000"/>
              </a:lnSpc>
            </a:pPr>
            <a:r>
              <a:rPr lang="en-US" altLang="en-US" sz="1700" b="1" dirty="0">
                <a:solidFill>
                  <a:schemeClr val="bg1"/>
                </a:solidFill>
              </a:rPr>
              <a:t> More efficient service delivery </a:t>
            </a:r>
          </a:p>
          <a:p>
            <a:pPr lvl="2">
              <a:lnSpc>
                <a:spcPct val="90000"/>
              </a:lnSpc>
            </a:pPr>
            <a:r>
              <a:rPr lang="en-US" altLang="en-US" sz="1700" b="1" dirty="0">
                <a:solidFill>
                  <a:schemeClr val="bg1"/>
                </a:solidFill>
              </a:rPr>
              <a:t> More cost-effective service delivery</a:t>
            </a:r>
          </a:p>
          <a:p>
            <a:pPr lvl="2">
              <a:lnSpc>
                <a:spcPct val="90000"/>
              </a:lnSpc>
            </a:pPr>
            <a:r>
              <a:rPr lang="en-US" altLang="en-US" sz="1700" b="1" dirty="0">
                <a:solidFill>
                  <a:schemeClr val="bg1"/>
                </a:solidFill>
              </a:rPr>
              <a:t> Increased mobility options</a:t>
            </a:r>
          </a:p>
          <a:p>
            <a:pPr lvl="2">
              <a:lnSpc>
                <a:spcPct val="90000"/>
              </a:lnSpc>
            </a:pPr>
            <a:r>
              <a:rPr lang="en-US" altLang="en-US" sz="1700" b="1" dirty="0">
                <a:solidFill>
                  <a:schemeClr val="bg1"/>
                </a:solidFill>
              </a:rPr>
              <a:t> Easier service access</a:t>
            </a:r>
          </a:p>
          <a:p>
            <a:pPr lvl="2">
              <a:lnSpc>
                <a:spcPct val="90000"/>
              </a:lnSpc>
            </a:pPr>
            <a:r>
              <a:rPr lang="en-US" altLang="en-US" sz="1700" b="1" dirty="0">
                <a:solidFill>
                  <a:schemeClr val="bg1"/>
                </a:solidFill>
              </a:rPr>
              <a:t> A better quality of life</a:t>
            </a:r>
            <a:endParaRPr lang="en-US" sz="1700" b="1" dirty="0">
              <a:solidFill>
                <a:schemeClr val="bg1"/>
              </a:solidFill>
            </a:endParaRPr>
          </a:p>
        </p:txBody>
      </p:sp>
      <p:pic>
        <p:nvPicPr>
          <p:cNvPr id="14" name="Picture 13">
            <a:extLst>
              <a:ext uri="{FF2B5EF4-FFF2-40B4-BE49-F238E27FC236}">
                <a16:creationId xmlns:a16="http://schemas.microsoft.com/office/drawing/2014/main" id="{2B70A397-1D10-CD85-94E9-42461E0AE5AF}"/>
              </a:ext>
            </a:extLst>
          </p:cNvPr>
          <p:cNvPicPr>
            <a:picLocks noChangeAspect="1"/>
          </p:cNvPicPr>
          <p:nvPr/>
        </p:nvPicPr>
        <p:blipFill>
          <a:blip r:embed="rId4" cstate="print">
            <a:extLst>
              <a:ext uri="{28A0092B-C50C-407E-A947-70E740481C1C}">
                <a14:useLocalDpi xmlns:a14="http://schemas.microsoft.com/office/drawing/2010/main" val="0"/>
              </a:ext>
            </a:extLst>
          </a:blip>
          <a:srcRect l="26856" r="23623"/>
          <a:stretch>
            <a:fillRect/>
          </a:stretch>
        </p:blipFill>
        <p:spPr bwMode="auto">
          <a:xfrm>
            <a:off x="5194607" y="803751"/>
            <a:ext cx="3113903" cy="5250498"/>
          </a:xfrm>
          <a:prstGeom prst="rect">
            <a:avLst/>
          </a:prstGeom>
          <a:noFill/>
        </p:spPr>
      </p:pic>
      <p:pic>
        <p:nvPicPr>
          <p:cNvPr id="13" name="Picture 12">
            <a:extLst>
              <a:ext uri="{FF2B5EF4-FFF2-40B4-BE49-F238E27FC236}">
                <a16:creationId xmlns:a16="http://schemas.microsoft.com/office/drawing/2014/main" id="{E42C60C6-9AB1-3FBD-B0A1-DFC5E105E32C}"/>
              </a:ext>
            </a:extLst>
          </p:cNvPr>
          <p:cNvPicPr>
            <a:picLocks noChangeAspect="1"/>
          </p:cNvPicPr>
          <p:nvPr/>
        </p:nvPicPr>
        <p:blipFill>
          <a:blip r:embed="rId5" cstate="print">
            <a:extLst>
              <a:ext uri="{28A0092B-C50C-407E-A947-70E740481C1C}">
                <a14:useLocalDpi xmlns:a14="http://schemas.microsoft.com/office/drawing/2010/main" val="0"/>
              </a:ext>
            </a:extLst>
          </a:blip>
          <a:srcRect r="170" b="-6"/>
          <a:stretch>
            <a:fillRect/>
          </a:stretch>
        </p:blipFill>
        <p:spPr bwMode="auto">
          <a:xfrm>
            <a:off x="8472236" y="803752"/>
            <a:ext cx="3113904" cy="2542289"/>
          </a:xfrm>
          <a:prstGeom prst="rect">
            <a:avLst/>
          </a:prstGeom>
          <a:noFill/>
        </p:spPr>
      </p:pic>
      <p:sp>
        <p:nvSpPr>
          <p:cNvPr id="17" name="Rectangle 16">
            <a:extLst>
              <a:ext uri="{FF2B5EF4-FFF2-40B4-BE49-F238E27FC236}">
                <a16:creationId xmlns:a16="http://schemas.microsoft.com/office/drawing/2014/main" id="{A8B36478-BB75-4EA5-860B-919243A1B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6CB67EFC-AF91-DF2F-D360-BB4C1404A1A7}"/>
              </a:ext>
            </a:extLst>
          </p:cNvPr>
          <p:cNvPicPr>
            <a:picLocks noChangeAspect="1"/>
          </p:cNvPicPr>
          <p:nvPr/>
        </p:nvPicPr>
        <p:blipFill>
          <a:blip r:embed="rId6" cstate="print">
            <a:extLst>
              <a:ext uri="{28A0092B-C50C-407E-A947-70E740481C1C}">
                <a14:useLocalDpi xmlns:a14="http://schemas.microsoft.com/office/drawing/2010/main" val="0"/>
              </a:ext>
            </a:extLst>
          </a:blip>
          <a:srcRect t="4511" r="3" b="3"/>
          <a:stretch>
            <a:fillRect/>
          </a:stretch>
        </p:blipFill>
        <p:spPr bwMode="auto">
          <a:xfrm>
            <a:off x="8472236" y="3511959"/>
            <a:ext cx="3113904" cy="2542289"/>
          </a:xfrm>
          <a:prstGeom prst="rect">
            <a:avLst/>
          </a:prstGeom>
          <a:noFill/>
        </p:spPr>
      </p:pic>
    </p:spTree>
    <p:extLst>
      <p:ext uri="{BB962C8B-B14F-4D97-AF65-F5344CB8AC3E}">
        <p14:creationId xmlns:p14="http://schemas.microsoft.com/office/powerpoint/2010/main" val="87874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40D3-6610-1761-17DD-661AD7451983}"/>
              </a:ext>
            </a:extLst>
          </p:cNvPr>
          <p:cNvSpPr>
            <a:spLocks noGrp="1"/>
          </p:cNvSpPr>
          <p:nvPr>
            <p:ph type="title"/>
          </p:nvPr>
        </p:nvSpPr>
        <p:spPr>
          <a:xfrm>
            <a:off x="1349264" y="720090"/>
            <a:ext cx="8761413" cy="1085850"/>
          </a:xfrm>
        </p:spPr>
        <p:txBody>
          <a:bodyPr/>
          <a:lstStyle/>
          <a:p>
            <a:pPr algn="ctr"/>
            <a:r>
              <a:rPr lang="en-US" b="1" dirty="0"/>
              <a:t>Statewide/Regional Coordination Approach</a:t>
            </a:r>
          </a:p>
        </p:txBody>
      </p:sp>
      <p:sp>
        <p:nvSpPr>
          <p:cNvPr id="3" name="Content Placeholder 2">
            <a:extLst>
              <a:ext uri="{FF2B5EF4-FFF2-40B4-BE49-F238E27FC236}">
                <a16:creationId xmlns:a16="http://schemas.microsoft.com/office/drawing/2014/main" id="{CA2F3AA5-C474-A4CE-0894-256DB3BCD2F7}"/>
              </a:ext>
            </a:extLst>
          </p:cNvPr>
          <p:cNvSpPr>
            <a:spLocks noGrp="1"/>
          </p:cNvSpPr>
          <p:nvPr>
            <p:ph idx="1"/>
          </p:nvPr>
        </p:nvSpPr>
        <p:spPr>
          <a:xfrm>
            <a:off x="1598247" y="2358660"/>
            <a:ext cx="8761413" cy="1829300"/>
          </a:xfrm>
        </p:spPr>
        <p:txBody>
          <a:bodyPr/>
          <a:lstStyle/>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v"/>
              <a:tabLst/>
              <a:defRPr/>
            </a:pPr>
            <a:r>
              <a:rPr kumimoji="0" lang="en-US" sz="1700" b="0" i="0" u="none" strike="noStrike" kern="1200" cap="none" spc="0" normalizeH="0" baseline="0" noProof="0" dirty="0">
                <a:ln>
                  <a:noFill/>
                </a:ln>
                <a:solidFill>
                  <a:schemeClr val="tx2"/>
                </a:solidFill>
                <a:effectLst/>
                <a:uLnTx/>
                <a:uFillTx/>
                <a:latin typeface="Trebuchet MS" panose="020B0603020202020204"/>
                <a:ea typeface="+mn-ea"/>
                <a:cs typeface="+mn-cs"/>
              </a:rPr>
              <a:t>Local coordinated planning….spearheaded via six regional groups is a critical step of the broader collaborative progress. </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v"/>
              <a:tabLst/>
              <a:defRPr/>
            </a:pPr>
            <a:r>
              <a:rPr kumimoji="0" lang="en-US" sz="1700" b="0" i="0" u="none" strike="noStrike" kern="1200" cap="none" spc="0" normalizeH="0" baseline="0" noProof="0" dirty="0">
                <a:ln>
                  <a:noFill/>
                </a:ln>
                <a:solidFill>
                  <a:schemeClr val="tx2"/>
                </a:solidFill>
                <a:effectLst/>
                <a:uLnTx/>
                <a:uFillTx/>
                <a:latin typeface="Trebuchet MS" panose="020B0603020202020204"/>
                <a:ea typeface="+mn-ea"/>
                <a:cs typeface="+mn-cs"/>
              </a:rPr>
              <a:t>Throughout the State, groups of stakeholders are developing solutions to mobility issues. </a:t>
            </a:r>
          </a:p>
          <a:p>
            <a:pPr marL="342900" marR="0" lvl="0" indent="-342900" algn="l" defTabSz="457200" rtl="0" eaLnBrk="1" fontAlgn="auto" latinLnBrk="0" hangingPunct="1">
              <a:lnSpc>
                <a:spcPct val="90000"/>
              </a:lnSpc>
              <a:spcBef>
                <a:spcPts val="1000"/>
              </a:spcBef>
              <a:spcAft>
                <a:spcPts val="0"/>
              </a:spcAft>
              <a:buClr>
                <a:srgbClr val="90C226"/>
              </a:buClr>
              <a:buSzPct val="80000"/>
              <a:buFont typeface="Wingdings" panose="05000000000000000000" pitchFamily="2" charset="2"/>
              <a:buChar char="v"/>
              <a:tabLst/>
              <a:defRPr/>
            </a:pPr>
            <a:r>
              <a:rPr kumimoji="0" lang="en-US" sz="1700" b="0" i="0" u="none" strike="noStrike" kern="1200" cap="none" spc="0" normalizeH="0" baseline="0" noProof="0" dirty="0">
                <a:ln>
                  <a:noFill/>
                </a:ln>
                <a:solidFill>
                  <a:schemeClr val="tx2"/>
                </a:solidFill>
                <a:effectLst/>
                <a:uLnTx/>
                <a:uFillTx/>
                <a:latin typeface="Trebuchet MS" panose="020B0603020202020204"/>
                <a:ea typeface="+mn-ea"/>
                <a:cs typeface="+mn-cs"/>
              </a:rPr>
              <a:t>Regional  coordination  is the  keystone  concept  for developing innovative service arrangements </a:t>
            </a:r>
          </a:p>
          <a:p>
            <a:endParaRPr lang="en-US" dirty="0"/>
          </a:p>
        </p:txBody>
      </p:sp>
      <p:pic>
        <p:nvPicPr>
          <p:cNvPr id="4" name="Picture 2">
            <a:extLst>
              <a:ext uri="{FF2B5EF4-FFF2-40B4-BE49-F238E27FC236}">
                <a16:creationId xmlns:a16="http://schemas.microsoft.com/office/drawing/2014/main" id="{1AEE7CC4-0AA7-4132-3663-EDEA6A45F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71" y="4105491"/>
            <a:ext cx="4415520" cy="2550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A807B7-EFD0-13B8-B63F-ECEDBA3C7C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116" y="4105491"/>
            <a:ext cx="4302553" cy="2715895"/>
          </a:xfrm>
          <a:prstGeom prst="rect">
            <a:avLst/>
          </a:prstGeom>
          <a:ln>
            <a:noFill/>
          </a:ln>
          <a:effectLst>
            <a:softEdge rad="112500"/>
          </a:effectLst>
        </p:spPr>
      </p:pic>
    </p:spTree>
    <p:extLst>
      <p:ext uri="{BB962C8B-B14F-4D97-AF65-F5344CB8AC3E}">
        <p14:creationId xmlns:p14="http://schemas.microsoft.com/office/powerpoint/2010/main" val="212362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F5643-552D-184E-FDEC-E8E333706B91}"/>
              </a:ext>
            </a:extLst>
          </p:cNvPr>
          <p:cNvSpPr>
            <a:spLocks noGrp="1"/>
          </p:cNvSpPr>
          <p:nvPr>
            <p:ph type="title"/>
          </p:nvPr>
        </p:nvSpPr>
        <p:spPr>
          <a:xfrm>
            <a:off x="3467997" y="1131568"/>
            <a:ext cx="5943600" cy="544831"/>
          </a:xfrm>
        </p:spPr>
        <p:txBody>
          <a:bodyPr/>
          <a:lstStyle/>
          <a:p>
            <a:pPr algn="ctr"/>
            <a:r>
              <a:rPr lang="en-US" b="1" dirty="0"/>
              <a:t>Benefits of Community Transit</a:t>
            </a:r>
          </a:p>
        </p:txBody>
      </p:sp>
      <p:sp>
        <p:nvSpPr>
          <p:cNvPr id="4" name="Content Placeholder 2">
            <a:extLst>
              <a:ext uri="{FF2B5EF4-FFF2-40B4-BE49-F238E27FC236}">
                <a16:creationId xmlns:a16="http://schemas.microsoft.com/office/drawing/2014/main" id="{9133742C-64A5-AA76-D665-FE0B76541AB6}"/>
              </a:ext>
            </a:extLst>
          </p:cNvPr>
          <p:cNvSpPr txBox="1">
            <a:spLocks/>
          </p:cNvSpPr>
          <p:nvPr/>
        </p:nvSpPr>
        <p:spPr>
          <a:xfrm>
            <a:off x="4720590" y="4469130"/>
            <a:ext cx="5726430" cy="4571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Building and maintaining transportation infrastructure in urban and rural areas is imperative to meeting the need for access to jobs, shopping, government services, housing, education, and healthcare within small cities, towns, and their surrounding communities. </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Provide better mobility for individuals and targeted groups (e.g. low income, seniors, persons with disabilities or veterans) </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Generate jobs, enhance economic growth and support the implementation of  public policies relating to areas such as health care, criminal justice recidivism  as well as  job development and training</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Access and mobility are important to developing more vibrant and livable communities  across the State.</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With the increased emphasis on workforce development efforts (especially job development, training) transit projects have made much success in partnering with employers for trips to employment destination within the state. </a:t>
            </a: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None/>
              <a:tabLst/>
              <a:defRPr/>
            </a:pPr>
            <a:r>
              <a:rPr kumimoji="0" lang="en-US" sz="1400" b="0" i="0" u="none" strike="noStrike" kern="1200" cap="none" spc="0" normalizeH="0" baseline="0" noProof="0" dirty="0">
                <a:ln>
                  <a:noFill/>
                </a:ln>
                <a:solidFill>
                  <a:schemeClr val="tx2"/>
                </a:solidFill>
                <a:effectLst/>
                <a:uLnTx/>
                <a:uFillTx/>
                <a:latin typeface="Trebuchet MS" panose="020B0603020202020204"/>
                <a:ea typeface="+mn-ea"/>
                <a:cs typeface="+mn-cs"/>
              </a:rPr>
              <a:t>Environment conservation – reduction of gas emission- less vehicles on the roads  </a:t>
            </a:r>
          </a:p>
        </p:txBody>
      </p:sp>
      <p:pic>
        <p:nvPicPr>
          <p:cNvPr id="5" name="Picture 4" descr="A picture containing tree, outdoor, person, bus&#10;&#10;Description automatically generated">
            <a:extLst>
              <a:ext uri="{FF2B5EF4-FFF2-40B4-BE49-F238E27FC236}">
                <a16:creationId xmlns:a16="http://schemas.microsoft.com/office/drawing/2014/main" id="{01D40FEA-F37F-1856-BEBD-165E9CA66E88}"/>
              </a:ext>
            </a:extLst>
          </p:cNvPr>
          <p:cNvPicPr/>
          <p:nvPr/>
        </p:nvPicPr>
        <p:blipFill rotWithShape="1">
          <a:blip r:embed="rId2" cstate="print">
            <a:extLst>
              <a:ext uri="{28A0092B-C50C-407E-A947-70E740481C1C}">
                <a14:useLocalDpi xmlns:a14="http://schemas.microsoft.com/office/drawing/2010/main" val="0"/>
              </a:ext>
            </a:extLst>
          </a:blip>
          <a:srcRect l="24226" r="36391" b="-2"/>
          <a:stretch/>
        </p:blipFill>
        <p:spPr bwMode="auto">
          <a:xfrm>
            <a:off x="578224" y="2138082"/>
            <a:ext cx="3467996" cy="4628480"/>
          </a:xfrm>
          <a:prstGeom prst="rect">
            <a:avLst/>
          </a:prstGeom>
          <a:ln>
            <a:noFill/>
          </a:ln>
          <a:effectLst>
            <a:softEdge rad="112500"/>
          </a:effectLst>
        </p:spPr>
      </p:pic>
    </p:spTree>
    <p:extLst>
      <p:ext uri="{BB962C8B-B14F-4D97-AF65-F5344CB8AC3E}">
        <p14:creationId xmlns:p14="http://schemas.microsoft.com/office/powerpoint/2010/main" val="3863998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pptAB4A.tmp</Template>
  <TotalTime>2386</TotalTime>
  <Words>1103</Words>
  <Application>Microsoft Office PowerPoint</Application>
  <PresentationFormat>Widescreen</PresentationFormat>
  <Paragraphs>114</Paragraphs>
  <Slides>24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Century Gothic</vt:lpstr>
      <vt:lpstr>Trebuchet MS</vt:lpstr>
      <vt:lpstr>Wingdings</vt:lpstr>
      <vt:lpstr>Wingdings 3</vt:lpstr>
      <vt:lpstr>Ion Boardroom</vt:lpstr>
      <vt:lpstr>Facet</vt:lpstr>
      <vt:lpstr>PowerPoint Presentation</vt:lpstr>
      <vt:lpstr>Community Transit  In  Mississippi </vt:lpstr>
      <vt:lpstr>MDOT Public Transit Division – What We Do</vt:lpstr>
      <vt:lpstr>Program Descriptions</vt:lpstr>
      <vt:lpstr>COMMUNITY TRANSIT IN MISSISSIPPI </vt:lpstr>
      <vt:lpstr>STATEWIDE/REGIONAL COORDINATION</vt:lpstr>
      <vt:lpstr>Coordination</vt:lpstr>
      <vt:lpstr>Statewide/Regional Coordination Approach</vt:lpstr>
      <vt:lpstr>Benefits of Community Transit</vt:lpstr>
      <vt:lpstr>PowerPoint Presentation</vt:lpstr>
      <vt:lpstr>Six Regional Groups</vt:lpstr>
      <vt:lpstr>Thank you!</vt:lpstr>
      <vt:lpstr>Mount Zion Economic Community Center Inc.</vt:lpstr>
      <vt:lpstr>Background Information</vt:lpstr>
      <vt:lpstr>Goals and Objectives</vt:lpstr>
      <vt:lpstr>FARES </vt:lpstr>
      <vt:lpstr>Where can you find the bus stops?</vt:lpstr>
      <vt:lpstr>Who and Where </vt:lpstr>
      <vt:lpstr>Recap</vt:lpstr>
      <vt:lpstr>PowerPoint Presentation</vt:lpstr>
      <vt:lpstr>Mount Zion Economic Community Center Inc.</vt:lpstr>
      <vt:lpstr>PowerPoint Presentation</vt:lpstr>
      <vt:lpstr>PowerPoint Presentation</vt:lpstr>
      <vt:lpstr>PowerPoint Presentation</vt:lpstr>
    </vt:vector>
  </TitlesOfParts>
  <Company>Mississippi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Transit In Mississippi</dc:title>
  <dc:creator>Carr, Charles</dc:creator>
  <cp:lastModifiedBy>Brittany Sistrunk</cp:lastModifiedBy>
  <cp:revision>13</cp:revision>
  <cp:lastPrinted>2022-08-02T13:01:58Z</cp:lastPrinted>
  <dcterms:created xsi:type="dcterms:W3CDTF">2022-05-19T14:35:38Z</dcterms:created>
  <dcterms:modified xsi:type="dcterms:W3CDTF">2026-04-21T21:02:14Z</dcterms:modified>
</cp:coreProperties>
</file>